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0" r:id="rId7"/>
    <p:sldId id="262" r:id="rId8"/>
    <p:sldId id="272" r:id="rId9"/>
    <p:sldId id="270" r:id="rId10"/>
    <p:sldId id="275" r:id="rId11"/>
    <p:sldId id="269" r:id="rId12"/>
    <p:sldId id="277" r:id="rId13"/>
    <p:sldId id="268" r:id="rId14"/>
    <p:sldId id="278" r:id="rId15"/>
    <p:sldId id="271" r:id="rId16"/>
    <p:sldId id="267" r:id="rId17"/>
    <p:sldId id="279" r:id="rId18"/>
    <p:sldId id="266" r:id="rId19"/>
    <p:sldId id="280" r:id="rId20"/>
    <p:sldId id="265" r:id="rId21"/>
    <p:sldId id="281" r:id="rId22"/>
    <p:sldId id="263" r:id="rId23"/>
    <p:sldId id="282" r:id="rId24"/>
    <p:sldId id="283" r:id="rId25"/>
    <p:sldId id="284" r:id="rId26"/>
    <p:sldId id="285" r:id="rId27"/>
    <p:sldId id="286" r:id="rId28"/>
    <p:sldId id="288" r:id="rId29"/>
    <p:sldId id="28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5889BB3-8A4B-49AD-992A-30048F89A822}">
          <p14:sldIdLst>
            <p14:sldId id="256"/>
            <p14:sldId id="257"/>
            <p14:sldId id="258"/>
          </p14:sldIdLst>
        </p14:section>
        <p14:section name="Introduction" id="{9D5C0867-200E-44FD-B44B-90B060F58F3D}">
          <p14:sldIdLst>
            <p14:sldId id="259"/>
            <p14:sldId id="261"/>
            <p14:sldId id="260"/>
            <p14:sldId id="262"/>
          </p14:sldIdLst>
        </p14:section>
        <p14:section name="Upper Layers" id="{D0C307BD-DC06-45EA-9046-F3C76A2E9E70}">
          <p14:sldIdLst>
            <p14:sldId id="272"/>
            <p14:sldId id="270"/>
            <p14:sldId id="275"/>
            <p14:sldId id="269"/>
            <p14:sldId id="277"/>
            <p14:sldId id="268"/>
            <p14:sldId id="278"/>
          </p14:sldIdLst>
        </p14:section>
        <p14:section name="Lower Layers" id="{8AA7FB6F-BF72-4C1D-AF96-E1C965E95A68}">
          <p14:sldIdLst>
            <p14:sldId id="271"/>
            <p14:sldId id="267"/>
            <p14:sldId id="279"/>
            <p14:sldId id="266"/>
            <p14:sldId id="280"/>
            <p14:sldId id="265"/>
            <p14:sldId id="281"/>
            <p14:sldId id="263"/>
            <p14:sldId id="282"/>
          </p14:sldIdLst>
        </p14:section>
        <p14:section name="Encapsulation &amp; Conclusion" id="{D4284766-CFAC-425E-A461-C92642CCB857}">
          <p14:sldIdLst>
            <p14:sldId id="283"/>
            <p14:sldId id="284"/>
            <p14:sldId id="285"/>
            <p14:sldId id="286"/>
            <p14:sldId id="288"/>
            <p14:sldId id="2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C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04" autoAdjust="0"/>
  </p:normalViewPr>
  <p:slideViewPr>
    <p:cSldViewPr snapToGrid="0">
      <p:cViewPr>
        <p:scale>
          <a:sx n="100" d="100"/>
          <a:sy n="100" d="100"/>
        </p:scale>
        <p:origin x="990" y="3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dgm:t>
        <a:bodyPr/>
        <a:lstStyle/>
        <a:p>
          <a:endParaRPr lang="en-IN"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dgm:t>
        <a:bodyPr/>
        <a:lstStyle/>
        <a:p>
          <a:endParaRPr lang="en-IN"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dgm:t>
        <a:bodyPr/>
        <a:lstStyle/>
        <a:p>
          <a:endParaRPr lang="en-IN"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dgm:t>
        <a:bodyPr/>
        <a:lstStyle/>
        <a:p>
          <a:endParaRPr lang="en-IN"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dgm:t>
        <a:bodyPr/>
        <a:lstStyle/>
        <a:p>
          <a:endParaRPr lang="en-IN"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dgm:t>
        <a:bodyPr/>
        <a:lstStyle/>
        <a:p>
          <a:endParaRPr lang="en-IN"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dgm:t>
        <a:bodyPr/>
        <a:lstStyle/>
        <a:p>
          <a:endParaRPr lang="en-IN"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dgm:t>
        <a:bodyPr/>
        <a:lstStyle/>
        <a:p>
          <a:endParaRPr lang="en-IN"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dgm:t>
        <a:bodyPr/>
        <a:lstStyle/>
        <a:p>
          <a:endParaRPr lang="en-IN"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a:effectLst>
          <a:glow rad="101600">
            <a:schemeClr val="tx1">
              <a:alpha val="60000"/>
            </a:schemeClr>
          </a:glow>
        </a:effectLst>
      </dgm:spPr>
      <dgm:t>
        <a:bodyPr/>
        <a:lstStyle/>
        <a:p>
          <a:pPr algn="ctr"/>
          <a:r>
            <a:rPr lang="en-US" b="1" dirty="0"/>
            <a:t>Transport Layer</a:t>
          </a:r>
          <a:endParaRPr lang="en-IN" b="1"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dgm:t>
        <a:bodyPr/>
        <a:lstStyle/>
        <a:p>
          <a:endParaRPr lang="en-IN"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a:effectLst>
          <a:glow rad="101600">
            <a:schemeClr val="tx1">
              <a:alpha val="60000"/>
            </a:schemeClr>
          </a:glow>
        </a:effectLst>
      </dgm:spPr>
      <dgm:t>
        <a:bodyPr/>
        <a:lstStyle/>
        <a:p>
          <a:pPr algn="ctr"/>
          <a:r>
            <a:rPr lang="en-US" b="1" dirty="0"/>
            <a:t>Transport Layer</a:t>
          </a:r>
          <a:endParaRPr lang="en-IN" b="1"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a:effectLst>
          <a:glow rad="101600">
            <a:schemeClr val="tx1">
              <a:alpha val="60000"/>
            </a:schemeClr>
          </a:glow>
        </a:effectLst>
      </dgm:spPr>
      <dgm:t>
        <a:bodyPr/>
        <a:lstStyle/>
        <a:p>
          <a:pPr algn="ctr"/>
          <a:r>
            <a:rPr lang="en-US" b="1" dirty="0"/>
            <a:t>Network Layer</a:t>
          </a:r>
          <a:endParaRPr lang="en-IN" b="1"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a:effectLst>
          <a:glow rad="101600">
            <a:schemeClr val="tx1">
              <a:alpha val="60000"/>
            </a:schemeClr>
          </a:glow>
        </a:effectLst>
      </dgm:spPr>
      <dgm:t>
        <a:bodyPr/>
        <a:lstStyle/>
        <a:p>
          <a:pPr algn="ctr"/>
          <a:r>
            <a:rPr lang="en-US" b="1" dirty="0"/>
            <a:t>Transport Layer</a:t>
          </a:r>
          <a:endParaRPr lang="en-IN" b="1"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a:effectLst>
          <a:glow rad="101600">
            <a:schemeClr val="tx1">
              <a:alpha val="60000"/>
            </a:schemeClr>
          </a:glow>
        </a:effectLst>
      </dgm:spPr>
      <dgm:t>
        <a:bodyPr/>
        <a:lstStyle/>
        <a:p>
          <a:pPr algn="ctr"/>
          <a:r>
            <a:rPr lang="en-US" b="1" dirty="0"/>
            <a:t>Network Layer</a:t>
          </a:r>
          <a:endParaRPr lang="en-IN" b="1"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a:effectLst>
          <a:glow rad="101600">
            <a:schemeClr val="tx1">
              <a:alpha val="60000"/>
            </a:schemeClr>
          </a:glow>
        </a:effectLst>
      </dgm:spPr>
      <dgm:t>
        <a:bodyPr/>
        <a:lstStyle/>
        <a:p>
          <a:pPr algn="ctr"/>
          <a:r>
            <a:rPr lang="en-US" b="1" dirty="0"/>
            <a:t>Data-Link Layer</a:t>
          </a:r>
          <a:endParaRPr lang="en-IN" b="1"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a:effectLst>
          <a:glow rad="101600">
            <a:schemeClr val="tx1">
              <a:alpha val="60000"/>
            </a:schemeClr>
          </a:glow>
        </a:effectLst>
      </dgm:spPr>
      <dgm:t>
        <a:bodyPr/>
        <a:lstStyle/>
        <a:p>
          <a:pPr algn="ctr"/>
          <a:r>
            <a:rPr lang="en-US" b="1" dirty="0"/>
            <a:t>Transport Layer</a:t>
          </a:r>
          <a:endParaRPr lang="en-IN" b="1"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a:effectLst>
          <a:glow rad="101600">
            <a:schemeClr val="tx1">
              <a:alpha val="60000"/>
            </a:schemeClr>
          </a:glow>
        </a:effectLst>
      </dgm:spPr>
      <dgm:t>
        <a:bodyPr/>
        <a:lstStyle/>
        <a:p>
          <a:pPr algn="ctr"/>
          <a:r>
            <a:rPr lang="en-US" b="1" dirty="0"/>
            <a:t>Network Layer</a:t>
          </a:r>
          <a:endParaRPr lang="en-IN" b="1"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a:effectLst>
          <a:glow rad="101600">
            <a:schemeClr val="tx1">
              <a:alpha val="60000"/>
            </a:schemeClr>
          </a:glow>
        </a:effectLst>
      </dgm:spPr>
      <dgm:t>
        <a:bodyPr/>
        <a:lstStyle/>
        <a:p>
          <a:pPr algn="ctr"/>
          <a:r>
            <a:rPr lang="en-US" b="1" dirty="0"/>
            <a:t>Data-Link Layer</a:t>
          </a:r>
          <a:endParaRPr lang="en-IN" b="1"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a:effectLst>
          <a:glow rad="101600">
            <a:schemeClr val="tx1">
              <a:alpha val="60000"/>
            </a:schemeClr>
          </a:glow>
        </a:effectLst>
      </dgm:spPr>
      <dgm:t>
        <a:bodyPr/>
        <a:lstStyle/>
        <a:p>
          <a:pPr algn="ctr"/>
          <a:r>
            <a:rPr lang="en-US" b="1" dirty="0"/>
            <a:t>Physical Layer</a:t>
          </a:r>
          <a:endParaRPr lang="en-IN" b="1"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Transport Layer</a:t>
          </a:r>
          <a:endParaRPr lang="en-IN" sz="1500" b="1"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Transport Layer</a:t>
          </a:r>
          <a:endParaRPr lang="en-IN" sz="1500" b="1"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Network Layer</a:t>
          </a:r>
          <a:endParaRPr lang="en-IN" sz="1500" b="1"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Transport Layer</a:t>
          </a:r>
          <a:endParaRPr lang="en-IN" sz="1500" b="1"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Network Layer</a:t>
          </a:r>
          <a:endParaRPr lang="en-IN" sz="1500" b="1"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Data-Link Layer</a:t>
          </a:r>
          <a:endParaRPr lang="en-IN" sz="1500" b="1"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Transport Layer</a:t>
          </a:r>
          <a:endParaRPr lang="en-IN" sz="1500" b="1"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Network Layer</a:t>
          </a:r>
          <a:endParaRPr lang="en-IN" sz="1500" b="1"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Data-Link Layer</a:t>
          </a:r>
          <a:endParaRPr lang="en-IN" sz="1500" b="1"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Physical Layer</a:t>
          </a:r>
          <a:endParaRPr lang="en-IN" sz="1500" b="1" kern="1200" dirty="0"/>
        </a:p>
      </dsp:txBody>
      <dsp:txXfrm>
        <a:off x="235643" y="4110304"/>
        <a:ext cx="2953156"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gif>
</file>

<file path=ppt/media/image4.gif>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39055A8-6754-4F27-8010-BF142982DD03}"/>
              </a:ext>
            </a:extLst>
          </p:cNvPr>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61A4A20-9E70-4ADF-93C1-5AE458194889}"/>
              </a:ext>
            </a:extLst>
          </p:cNvPr>
          <p:cNvSpPr>
            <a:spLocks noGrp="1"/>
          </p:cNvSpPr>
          <p:nvPr>
            <p:ph type="ctrTitle"/>
          </p:nvPr>
        </p:nvSpPr>
        <p:spPr>
          <a:xfrm>
            <a:off x="649224" y="749808"/>
            <a:ext cx="10552176" cy="3557016"/>
          </a:xfrm>
        </p:spPr>
        <p:txBody>
          <a:bodyPr anchor="t">
            <a:normAutofit/>
          </a:bodyPr>
          <a:lstStyle>
            <a:lvl1pPr algn="l">
              <a:defRPr sz="8800">
                <a:solidFill>
                  <a:srgbClr val="FFFFFF"/>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A1A2C5-995E-4938-A286-FF484EFA52D5}"/>
              </a:ext>
            </a:extLst>
          </p:cNvPr>
          <p:cNvSpPr>
            <a:spLocks noGrp="1"/>
          </p:cNvSpPr>
          <p:nvPr>
            <p:ph type="subTitle" idx="1"/>
          </p:nvPr>
        </p:nvSpPr>
        <p:spPr>
          <a:xfrm>
            <a:off x="649224" y="4315968"/>
            <a:ext cx="10552176" cy="1280160"/>
          </a:xfrm>
        </p:spPr>
        <p:txBody>
          <a:bodyPr anchor="b">
            <a:normAutofit/>
          </a:bodyPr>
          <a:lstStyle>
            <a:lvl1pPr marL="0" indent="0" algn="l">
              <a:lnSpc>
                <a:spcPct val="100000"/>
              </a:lnSpc>
              <a:buNone/>
              <a:defRPr sz="2800" b="1">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22B2B54-AE65-400A-9A43-C7E9A2D09406}"/>
              </a:ext>
            </a:extLst>
          </p:cNvPr>
          <p:cNvSpPr>
            <a:spLocks noGrp="1"/>
          </p:cNvSpPr>
          <p:nvPr>
            <p:ph type="dt" sz="half" idx="10"/>
          </p:nvPr>
        </p:nvSpPr>
        <p:spPr/>
        <p:txBody>
          <a:bodyPr/>
          <a:lstStyle>
            <a:lvl1pPr>
              <a:defRPr>
                <a:solidFill>
                  <a:srgbClr val="FFFFFF"/>
                </a:solidFill>
              </a:defRPr>
            </a:lvl1pPr>
          </a:lstStyle>
          <a:p>
            <a:fld id="{EE518CBA-D8B4-47B2-892B-826C26D1B466}" type="datetimeFigureOut">
              <a:rPr lang="en-US" smtClean="0"/>
              <a:pPr/>
              <a:t>10/27/2022</a:t>
            </a:fld>
            <a:endParaRPr lang="en-US" dirty="0"/>
          </a:p>
        </p:txBody>
      </p:sp>
      <p:sp>
        <p:nvSpPr>
          <p:cNvPr id="5" name="Footer Placeholder 4">
            <a:extLst>
              <a:ext uri="{FF2B5EF4-FFF2-40B4-BE49-F238E27FC236}">
                <a16:creationId xmlns:a16="http://schemas.microsoft.com/office/drawing/2014/main" id="{BE77D3C2-CF25-407F-9633-CC1C7EC2C12E}"/>
              </a:ext>
            </a:extLst>
          </p:cNvPr>
          <p:cNvSpPr>
            <a:spLocks noGrp="1"/>
          </p:cNvSpPr>
          <p:nvPr>
            <p:ph type="ftr" sz="quarter" idx="11"/>
          </p:nvPr>
        </p:nvSpPr>
        <p:spPr/>
        <p:txBody>
          <a:bodyPr/>
          <a:lstStyle>
            <a:lvl1pPr>
              <a:defRPr>
                <a:solidFill>
                  <a:srgbClr val="FFFFFF"/>
                </a:solidFill>
              </a:defRPr>
            </a:lvl1pPr>
          </a:lstStyle>
          <a:p>
            <a:endParaRPr lang="en-US" dirty="0">
              <a:solidFill>
                <a:srgbClr val="FFFFFF"/>
              </a:solidFill>
            </a:endParaRPr>
          </a:p>
        </p:txBody>
      </p:sp>
      <p:sp>
        <p:nvSpPr>
          <p:cNvPr id="6" name="Slide Number Placeholder 5">
            <a:extLst>
              <a:ext uri="{FF2B5EF4-FFF2-40B4-BE49-F238E27FC236}">
                <a16:creationId xmlns:a16="http://schemas.microsoft.com/office/drawing/2014/main" id="{B9844EC1-9618-44EF-8FF9-4E5924669FF4}"/>
              </a:ext>
            </a:extLst>
          </p:cNvPr>
          <p:cNvSpPr>
            <a:spLocks noGrp="1"/>
          </p:cNvSpPr>
          <p:nvPr>
            <p:ph type="sldNum" sz="quarter" idx="12"/>
          </p:nvPr>
        </p:nvSpPr>
        <p:spPr/>
        <p:txBody>
          <a:bodyPr/>
          <a:lstStyle>
            <a:lvl1pPr>
              <a:defRPr>
                <a:solidFill>
                  <a:srgbClr val="FFFFFF"/>
                </a:solidFill>
              </a:defRPr>
            </a:lvl1pPr>
          </a:lstStyle>
          <a:p>
            <a:fld id="{0D4885A8-DDA8-4FCF-AB25-DA8F78EC7557}" type="slidenum">
              <a:rPr lang="en-US" smtClean="0"/>
              <a:pPr/>
              <a:t>‹#›</a:t>
            </a:fld>
            <a:endParaRPr lang="en-US" dirty="0"/>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F8405-68CE-491F-9603-4740C5B3CE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3CE1E3-3EF1-47E0-A2C6-0077690F4D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E27FC9-17CA-4FBF-993C-52F712FF16EE}"/>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5" name="Footer Placeholder 4">
            <a:extLst>
              <a:ext uri="{FF2B5EF4-FFF2-40B4-BE49-F238E27FC236}">
                <a16:creationId xmlns:a16="http://schemas.microsoft.com/office/drawing/2014/main" id="{078EBFE2-B030-4841-A572-05CA07028D9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36ED80D-71E3-4DA4-B807-443A846F6EA7}"/>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30936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608ED9-1894-4019-B694-1D9693B9FE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F71D92-9966-4334-9C4F-DF71399320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AAB259-7DF6-4414-B377-7E6BE0060C30}"/>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5" name="Footer Placeholder 4">
            <a:extLst>
              <a:ext uri="{FF2B5EF4-FFF2-40B4-BE49-F238E27FC236}">
                <a16:creationId xmlns:a16="http://schemas.microsoft.com/office/drawing/2014/main" id="{A2077192-D9CC-47B3-8528-362AADD7DC2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2D34BD-D0BE-4F88-BBB9-4E805A3FDB2D}"/>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1209807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6998E-60B9-44FD-B71B-407CE234E40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DBC44ED-C49E-464D-A8E8-7E8FB156B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53930F-839A-448C-B22F-17DCF8824A04}"/>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5" name="Footer Placeholder 4">
            <a:extLst>
              <a:ext uri="{FF2B5EF4-FFF2-40B4-BE49-F238E27FC236}">
                <a16:creationId xmlns:a16="http://schemas.microsoft.com/office/drawing/2014/main" id="{598ED610-56DE-4381-B9BA-74E9F70291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3EE3EBA-BBD3-4D2C-BA7E-BA64E8FC1A09}"/>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F6F91-C69F-4181-BC26-4A76210B8159}"/>
              </a:ext>
            </a:extLst>
          </p:cNvPr>
          <p:cNvSpPr>
            <a:spLocks noGrp="1"/>
          </p:cNvSpPr>
          <p:nvPr>
            <p:ph type="title"/>
          </p:nvPr>
        </p:nvSpPr>
        <p:spPr>
          <a:xfrm>
            <a:off x="649224" y="1709738"/>
            <a:ext cx="10552176"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B05FEDC-4DA0-420D-B6D3-C1B6C890E96B}"/>
              </a:ext>
            </a:extLst>
          </p:cNvPr>
          <p:cNvSpPr>
            <a:spLocks noGrp="1"/>
          </p:cNvSpPr>
          <p:nvPr>
            <p:ph type="body" idx="1"/>
          </p:nvPr>
        </p:nvSpPr>
        <p:spPr>
          <a:xfrm>
            <a:off x="649224" y="4589463"/>
            <a:ext cx="10552176"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38E5B0-64AB-4211-A5E9-E7B5E382CD68}"/>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5" name="Footer Placeholder 4">
            <a:extLst>
              <a:ext uri="{FF2B5EF4-FFF2-40B4-BE49-F238E27FC236}">
                <a16:creationId xmlns:a16="http://schemas.microsoft.com/office/drawing/2014/main" id="{91270793-C8A6-407E-AA39-E600C49497D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63488AB-477B-4EA9-96E3-D13AA64E9E9A}"/>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C2F94-5504-4796-A85A-57868A609E7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BC2508-96AD-4E76-BFED-4E050E3125D2}"/>
              </a:ext>
            </a:extLst>
          </p:cNvPr>
          <p:cNvSpPr>
            <a:spLocks noGrp="1"/>
          </p:cNvSpPr>
          <p:nvPr>
            <p:ph sz="half" idx="1"/>
          </p:nvPr>
        </p:nvSpPr>
        <p:spPr>
          <a:xfrm>
            <a:off x="649224" y="2029968"/>
            <a:ext cx="5120640" cy="41422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5EE25B0-ACAA-4CEA-B676-4755C97D313B}"/>
              </a:ext>
            </a:extLst>
          </p:cNvPr>
          <p:cNvSpPr>
            <a:spLocks noGrp="1"/>
          </p:cNvSpPr>
          <p:nvPr>
            <p:ph sz="half" idx="2"/>
          </p:nvPr>
        </p:nvSpPr>
        <p:spPr>
          <a:xfrm>
            <a:off x="6126480" y="2029968"/>
            <a:ext cx="5074920" cy="41422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142DA81-A1B3-43E9-B10E-0177B34D4557}"/>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6" name="Footer Placeholder 5">
            <a:extLst>
              <a:ext uri="{FF2B5EF4-FFF2-40B4-BE49-F238E27FC236}">
                <a16:creationId xmlns:a16="http://schemas.microsoft.com/office/drawing/2014/main" id="{6396FC5B-4DCB-42B7-8BE0-8A0CE036EBC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9E3E735-1BF2-4262-ABD0-F61F04BB14A3}"/>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F4733-9B14-4F6C-BB0C-EB32FC834CCB}"/>
              </a:ext>
            </a:extLst>
          </p:cNvPr>
          <p:cNvSpPr>
            <a:spLocks noGrp="1"/>
          </p:cNvSpPr>
          <p:nvPr>
            <p:ph type="title"/>
          </p:nvPr>
        </p:nvSpPr>
        <p:spPr>
          <a:xfrm>
            <a:off x="649224" y="365125"/>
            <a:ext cx="10552176"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DB443C1-6678-4C0F-B744-5C06E62BC1F1}"/>
              </a:ext>
            </a:extLst>
          </p:cNvPr>
          <p:cNvSpPr>
            <a:spLocks noGrp="1"/>
          </p:cNvSpPr>
          <p:nvPr>
            <p:ph type="body" idx="1"/>
          </p:nvPr>
        </p:nvSpPr>
        <p:spPr>
          <a:xfrm>
            <a:off x="649224" y="1681163"/>
            <a:ext cx="5120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6D6372-56E9-420B-BE6D-5B9955C85B5D}"/>
              </a:ext>
            </a:extLst>
          </p:cNvPr>
          <p:cNvSpPr>
            <a:spLocks noGrp="1"/>
          </p:cNvSpPr>
          <p:nvPr>
            <p:ph sz="half" idx="2"/>
          </p:nvPr>
        </p:nvSpPr>
        <p:spPr>
          <a:xfrm>
            <a:off x="649224" y="2505075"/>
            <a:ext cx="51206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56C3E2B-9CF5-472A-92BC-C6816EE85594}"/>
              </a:ext>
            </a:extLst>
          </p:cNvPr>
          <p:cNvSpPr>
            <a:spLocks noGrp="1"/>
          </p:cNvSpPr>
          <p:nvPr>
            <p:ph type="body" sz="quarter" idx="3"/>
          </p:nvPr>
        </p:nvSpPr>
        <p:spPr>
          <a:xfrm>
            <a:off x="6126480" y="1681163"/>
            <a:ext cx="50749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4062EC-1C60-4236-8875-B3E2F4C342AE}"/>
              </a:ext>
            </a:extLst>
          </p:cNvPr>
          <p:cNvSpPr>
            <a:spLocks noGrp="1"/>
          </p:cNvSpPr>
          <p:nvPr>
            <p:ph sz="quarter" idx="4"/>
          </p:nvPr>
        </p:nvSpPr>
        <p:spPr>
          <a:xfrm>
            <a:off x="6126480" y="2505075"/>
            <a:ext cx="507492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B127C3C-F51C-47ED-99BD-B74125C4EB64}"/>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8" name="Footer Placeholder 7">
            <a:extLst>
              <a:ext uri="{FF2B5EF4-FFF2-40B4-BE49-F238E27FC236}">
                <a16:creationId xmlns:a16="http://schemas.microsoft.com/office/drawing/2014/main" id="{0D6F6E0A-65A4-4643-BDC1-EC46463454D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CE1B013-E7D5-428A-A2F1-6D62454A3515}"/>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062CF-3BAF-4273-B7E7-1B544D5C5B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CCCCC1-9F0A-44E1-9BC9-B18193A596C1}"/>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4" name="Footer Placeholder 3">
            <a:extLst>
              <a:ext uri="{FF2B5EF4-FFF2-40B4-BE49-F238E27FC236}">
                <a16:creationId xmlns:a16="http://schemas.microsoft.com/office/drawing/2014/main" id="{2F47F9D3-8697-42DD-8B46-E9692676D34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EB5EE5B-EBFE-44D3-A4D4-B6E05C298DAF}"/>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766DA6-2BD1-4292-892D-78FF9F4B75D7}"/>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3" name="Footer Placeholder 2">
            <a:extLst>
              <a:ext uri="{FF2B5EF4-FFF2-40B4-BE49-F238E27FC236}">
                <a16:creationId xmlns:a16="http://schemas.microsoft.com/office/drawing/2014/main" id="{51C0BCD0-EAD3-4676-A061-3C0423C2B09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B774D5D-206D-48B8-B931-52EE6EF4FDA7}"/>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00B5E-9416-4B37-8EFF-E1A758A3277E}"/>
              </a:ext>
            </a:extLst>
          </p:cNvPr>
          <p:cNvSpPr>
            <a:spLocks noGrp="1"/>
          </p:cNvSpPr>
          <p:nvPr>
            <p:ph type="title"/>
          </p:nvPr>
        </p:nvSpPr>
        <p:spPr>
          <a:xfrm>
            <a:off x="649224" y="457200"/>
            <a:ext cx="4123944"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DC69B5E-1BB3-48E8-A55D-1A86E20DBC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806349-B3C6-47D6-9060-8D6177B4EF29}"/>
              </a:ext>
            </a:extLst>
          </p:cNvPr>
          <p:cNvSpPr>
            <a:spLocks noGrp="1"/>
          </p:cNvSpPr>
          <p:nvPr>
            <p:ph type="body" sz="half" idx="2"/>
          </p:nvPr>
        </p:nvSpPr>
        <p:spPr>
          <a:xfrm>
            <a:off x="649224" y="2057400"/>
            <a:ext cx="4123944"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43B628-E225-4B0A-9A91-551E51E07BE6}"/>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6" name="Footer Placeholder 5">
            <a:extLst>
              <a:ext uri="{FF2B5EF4-FFF2-40B4-BE49-F238E27FC236}">
                <a16:creationId xmlns:a16="http://schemas.microsoft.com/office/drawing/2014/main" id="{25C1DFFB-41A4-44FD-B269-77207851A4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E6ADC0D-436E-4297-9C23-376630CB73E3}"/>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989A0-AA80-456D-A66A-A72DD6301DC7}"/>
              </a:ext>
            </a:extLst>
          </p:cNvPr>
          <p:cNvSpPr>
            <a:spLocks noGrp="1"/>
          </p:cNvSpPr>
          <p:nvPr>
            <p:ph type="title"/>
          </p:nvPr>
        </p:nvSpPr>
        <p:spPr>
          <a:xfrm>
            <a:off x="649224" y="457200"/>
            <a:ext cx="4123944"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82492AE-BE65-4A0A-9D57-77E3E220E8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C6667B01-A270-44C5-9117-791071EB79A3}"/>
              </a:ext>
            </a:extLst>
          </p:cNvPr>
          <p:cNvSpPr>
            <a:spLocks noGrp="1"/>
          </p:cNvSpPr>
          <p:nvPr>
            <p:ph type="body" sz="half" idx="2"/>
          </p:nvPr>
        </p:nvSpPr>
        <p:spPr>
          <a:xfrm>
            <a:off x="649224" y="2057400"/>
            <a:ext cx="4123944"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9E3E1E-D8D9-4EEC-B1F8-3541F7A54EDF}"/>
              </a:ext>
            </a:extLst>
          </p:cNvPr>
          <p:cNvSpPr>
            <a:spLocks noGrp="1"/>
          </p:cNvSpPr>
          <p:nvPr>
            <p:ph type="dt" sz="half" idx="10"/>
          </p:nvPr>
        </p:nvSpPr>
        <p:spPr/>
        <p:txBody>
          <a:bodyPr/>
          <a:lstStyle/>
          <a:p>
            <a:fld id="{EE518CBA-D8B4-47B2-892B-826C26D1B466}" type="datetimeFigureOut">
              <a:rPr lang="en-US" smtClean="0"/>
              <a:t>10/27/2022</a:t>
            </a:fld>
            <a:endParaRPr lang="en-US" dirty="0"/>
          </a:p>
        </p:txBody>
      </p:sp>
      <p:sp>
        <p:nvSpPr>
          <p:cNvPr id="6" name="Footer Placeholder 5">
            <a:extLst>
              <a:ext uri="{FF2B5EF4-FFF2-40B4-BE49-F238E27FC236}">
                <a16:creationId xmlns:a16="http://schemas.microsoft.com/office/drawing/2014/main" id="{72253840-0989-4C0B-912D-16F19E48A56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F9C1AAA-F1EA-48A2-A986-7B48C7C98014}"/>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419090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fld id="{EE518CBA-D8B4-47B2-892B-826C26D1B466}" type="datetimeFigureOut">
              <a:rPr lang="en-US" smtClean="0"/>
              <a:pPr/>
              <a:t>10/27/2022</a:t>
            </a:fld>
            <a:endParaRPr lang="en-US" dirty="0"/>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endParaRPr lang="en-US" sz="1050" dirty="0"/>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fld id="{0D4885A8-DDA8-4FCF-AB25-DA8F78EC7557}" type="slidenum">
              <a:rPr lang="en-US" smtClean="0"/>
              <a:pPr/>
              <a:t>‹#›</a:t>
            </a:fld>
            <a:endParaRPr lang="en-US" dirty="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9.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9.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9.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9.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9.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0">
            <a:extLst>
              <a:ext uri="{FF2B5EF4-FFF2-40B4-BE49-F238E27FC236}">
                <a16:creationId xmlns:a16="http://schemas.microsoft.com/office/drawing/2014/main" id="{FAF9D845-1D7D-4A88-86ED-B45A77144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2">
            <a:extLst>
              <a:ext uri="{FF2B5EF4-FFF2-40B4-BE49-F238E27FC236}">
                <a16:creationId xmlns:a16="http://schemas.microsoft.com/office/drawing/2014/main" id="{934F2A62-CB96-44B7-9829-3BEA927D5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067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CAB4C3"/>
              </a:solidFill>
            </a:endParaRPr>
          </a:p>
        </p:txBody>
      </p:sp>
      <p:sp>
        <p:nvSpPr>
          <p:cNvPr id="2" name="Title 1">
            <a:extLst>
              <a:ext uri="{FF2B5EF4-FFF2-40B4-BE49-F238E27FC236}">
                <a16:creationId xmlns:a16="http://schemas.microsoft.com/office/drawing/2014/main" id="{4820EEF0-C855-AD8E-AF6F-200FE0A5CE93}"/>
              </a:ext>
            </a:extLst>
          </p:cNvPr>
          <p:cNvSpPr>
            <a:spLocks noGrp="1"/>
          </p:cNvSpPr>
          <p:nvPr>
            <p:ph type="ctrTitle"/>
          </p:nvPr>
        </p:nvSpPr>
        <p:spPr>
          <a:xfrm>
            <a:off x="649045" y="788595"/>
            <a:ext cx="4014395" cy="3525220"/>
          </a:xfrm>
        </p:spPr>
        <p:txBody>
          <a:bodyPr>
            <a:normAutofit/>
          </a:bodyPr>
          <a:lstStyle/>
          <a:p>
            <a:r>
              <a:rPr lang="en-IN" sz="3400" dirty="0"/>
              <a:t>Open Systems Interconnection (OSI)</a:t>
            </a:r>
          </a:p>
        </p:txBody>
      </p:sp>
      <p:sp>
        <p:nvSpPr>
          <p:cNvPr id="3" name="Subtitle 2">
            <a:extLst>
              <a:ext uri="{FF2B5EF4-FFF2-40B4-BE49-F238E27FC236}">
                <a16:creationId xmlns:a16="http://schemas.microsoft.com/office/drawing/2014/main" id="{14656659-98E2-8AE8-A1C2-10DFA1266E02}"/>
              </a:ext>
            </a:extLst>
          </p:cNvPr>
          <p:cNvSpPr>
            <a:spLocks noGrp="1"/>
          </p:cNvSpPr>
          <p:nvPr>
            <p:ph type="subTitle" idx="1"/>
          </p:nvPr>
        </p:nvSpPr>
        <p:spPr>
          <a:xfrm>
            <a:off x="649045" y="4313815"/>
            <a:ext cx="4014395" cy="1629785"/>
          </a:xfrm>
        </p:spPr>
        <p:txBody>
          <a:bodyPr>
            <a:normAutofit/>
          </a:bodyPr>
          <a:lstStyle/>
          <a:p>
            <a:r>
              <a:rPr lang="en-IN" dirty="0"/>
              <a:t>Thanmai D L</a:t>
            </a:r>
          </a:p>
        </p:txBody>
      </p:sp>
      <p:pic>
        <p:nvPicPr>
          <p:cNvPr id="6" name="Video 3">
            <a:extLst>
              <a:ext uri="{FF2B5EF4-FFF2-40B4-BE49-F238E27FC236}">
                <a16:creationId xmlns:a16="http://schemas.microsoft.com/office/drawing/2014/main" id="{B25E6D74-89F8-9BE1-8BF3-4BDAFA2790A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1" r="1" b="184"/>
          <a:stretch/>
        </p:blipFill>
        <p:spPr>
          <a:xfrm>
            <a:off x="5506571" y="1596750"/>
            <a:ext cx="6320117" cy="3544971"/>
          </a:xfrm>
          <a:prstGeom prst="rect">
            <a:avLst/>
          </a:prstGeom>
        </p:spPr>
      </p:pic>
    </p:spTree>
    <p:extLst>
      <p:ext uri="{BB962C8B-B14F-4D97-AF65-F5344CB8AC3E}">
        <p14:creationId xmlns:p14="http://schemas.microsoft.com/office/powerpoint/2010/main" val="260085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7</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800051780"/>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application layer provides the interface between the user application and the network.</a:t>
            </a:r>
          </a:p>
          <a:p>
            <a:pPr marL="457200" indent="-457200" algn="just">
              <a:buFont typeface="Arial" panose="020B0604020202020204" pitchFamily="34" charset="0"/>
              <a:buChar char="•"/>
            </a:pPr>
            <a:r>
              <a:rPr lang="en-US" sz="2400" dirty="0"/>
              <a:t>The user application itself does not reside at this layer – the protocol does.</a:t>
            </a:r>
          </a:p>
          <a:p>
            <a:pPr marL="457200" indent="-457200" algn="just">
              <a:buFont typeface="Arial" panose="020B0604020202020204" pitchFamily="34" charset="0"/>
              <a:buChar char="•"/>
            </a:pPr>
            <a:r>
              <a:rPr lang="en-US" sz="2400" dirty="0"/>
              <a:t>The user interacts with the application, which in turn interacts with the application protocol.</a:t>
            </a:r>
          </a:p>
          <a:p>
            <a:pPr marL="457200" indent="-457200" algn="just">
              <a:buFont typeface="Arial" panose="020B0604020202020204" pitchFamily="34" charset="0"/>
              <a:buChar char="•"/>
            </a:pPr>
            <a:r>
              <a:rPr lang="en-US" sz="2400" dirty="0"/>
              <a:t>Application-layer functions typically include file sharing, message handling, and database access, through the most common protocols at the application layer, known as HTTP, FTP, Telnet, etc.</a:t>
            </a:r>
          </a:p>
        </p:txBody>
      </p:sp>
      <p:sp>
        <p:nvSpPr>
          <p:cNvPr id="5" name="Rectangle 4">
            <a:extLst>
              <a:ext uri="{FF2B5EF4-FFF2-40B4-BE49-F238E27FC236}">
                <a16:creationId xmlns:a16="http://schemas.microsoft.com/office/drawing/2014/main" id="{62AF7A96-48BB-CBFC-C4B4-30B8B5962898}"/>
              </a:ext>
            </a:extLst>
          </p:cNvPr>
          <p:cNvSpPr/>
          <p:nvPr/>
        </p:nvSpPr>
        <p:spPr>
          <a:xfrm>
            <a:off x="649224" y="1828800"/>
            <a:ext cx="3136563" cy="41035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7316086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6</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Presentation Layer ]</a:t>
            </a:r>
            <a:endParaRPr lang="en-IN" sz="6000" b="1" dirty="0">
              <a:solidFill>
                <a:schemeClr val="bg1"/>
              </a:solidFill>
            </a:endParaRPr>
          </a:p>
        </p:txBody>
      </p:sp>
    </p:spTree>
    <p:extLst>
      <p:ext uri="{BB962C8B-B14F-4D97-AF65-F5344CB8AC3E}">
        <p14:creationId xmlns:p14="http://schemas.microsoft.com/office/powerpoint/2010/main" val="354076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6</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1907486589"/>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5167658"/>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presentation layer prepares data for the application layer.</a:t>
            </a:r>
          </a:p>
          <a:p>
            <a:pPr marL="457200" indent="-457200" algn="just">
              <a:buFont typeface="Arial" panose="020B0604020202020204" pitchFamily="34" charset="0"/>
              <a:buChar char="•"/>
            </a:pPr>
            <a:r>
              <a:rPr lang="en-US" sz="2400" dirty="0"/>
              <a:t>It defines how two devices should encode, encrypt, and compress data so it is received correctly on the other end.</a:t>
            </a:r>
          </a:p>
          <a:p>
            <a:pPr marL="457200" indent="-457200" algn="just">
              <a:buFont typeface="Arial" panose="020B0604020202020204" pitchFamily="34" charset="0"/>
              <a:buChar char="•"/>
            </a:pPr>
            <a:r>
              <a:rPr lang="en-US" sz="2400" dirty="0"/>
              <a:t>Standards have been developed for the formatting of data types, such as text, images, audio, and video. Examples of presentation layer formats include:</a:t>
            </a:r>
          </a:p>
          <a:p>
            <a:pPr marL="914400" lvl="1" indent="-457200" algn="just">
              <a:buFont typeface="Wingdings" panose="05000000000000000000" pitchFamily="2" charset="2"/>
              <a:buChar char="q"/>
            </a:pPr>
            <a:r>
              <a:rPr lang="en-US" sz="2000" dirty="0"/>
              <a:t>Text - RTF, ASCII</a:t>
            </a:r>
          </a:p>
          <a:p>
            <a:pPr marL="914400" lvl="1" indent="-457200" algn="just">
              <a:buFont typeface="Wingdings" panose="05000000000000000000" pitchFamily="2" charset="2"/>
              <a:buChar char="q"/>
            </a:pPr>
            <a:r>
              <a:rPr lang="en-US" sz="2000" dirty="0"/>
              <a:t>Images - GIF, JPG</a:t>
            </a:r>
          </a:p>
          <a:p>
            <a:pPr marL="914400" lvl="1" indent="-457200" algn="just">
              <a:buFont typeface="Wingdings" panose="05000000000000000000" pitchFamily="2" charset="2"/>
              <a:buChar char="q"/>
            </a:pPr>
            <a:r>
              <a:rPr lang="en-US" sz="2000" dirty="0"/>
              <a:t>Audio - MP3, WAV </a:t>
            </a:r>
          </a:p>
          <a:p>
            <a:pPr marL="914400" lvl="1" indent="-457200" algn="just">
              <a:buFont typeface="Wingdings" panose="05000000000000000000" pitchFamily="2" charset="2"/>
              <a:buChar char="q"/>
            </a:pPr>
            <a:r>
              <a:rPr lang="en-US" sz="2000" dirty="0"/>
              <a:t>Movies - MPEG, MOV</a:t>
            </a:r>
          </a:p>
        </p:txBody>
      </p:sp>
      <p:sp>
        <p:nvSpPr>
          <p:cNvPr id="8" name="Rectangle 7">
            <a:extLst>
              <a:ext uri="{FF2B5EF4-FFF2-40B4-BE49-F238E27FC236}">
                <a16:creationId xmlns:a16="http://schemas.microsoft.com/office/drawing/2014/main" id="{906E73E6-5A5A-C180-0C17-2E8D1D23E36C}"/>
              </a:ext>
            </a:extLst>
          </p:cNvPr>
          <p:cNvSpPr/>
          <p:nvPr/>
        </p:nvSpPr>
        <p:spPr>
          <a:xfrm>
            <a:off x="649224" y="2546646"/>
            <a:ext cx="3136563" cy="338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44755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5</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Session Layer ]</a:t>
            </a:r>
            <a:endParaRPr lang="en-IN" sz="6000" b="1" dirty="0">
              <a:solidFill>
                <a:schemeClr val="bg1"/>
              </a:solidFill>
            </a:endParaRPr>
          </a:p>
        </p:txBody>
      </p:sp>
    </p:spTree>
    <p:extLst>
      <p:ext uri="{BB962C8B-B14F-4D97-AF65-F5344CB8AC3E}">
        <p14:creationId xmlns:p14="http://schemas.microsoft.com/office/powerpoint/2010/main" val="42375251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5</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5688565"/>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session layer creates communication channels, called sessions, between devices.</a:t>
            </a:r>
          </a:p>
          <a:p>
            <a:pPr marL="457200" indent="-457200" algn="just">
              <a:buFont typeface="Arial" panose="020B0604020202020204" pitchFamily="34" charset="0"/>
              <a:buChar char="•"/>
            </a:pPr>
            <a:r>
              <a:rPr lang="en-US" sz="2400" dirty="0"/>
              <a:t>It is responsible for opening sessions, ensuring they remain open and functional while data is being transferred, and closing them when communication ends.</a:t>
            </a:r>
          </a:p>
          <a:p>
            <a:pPr marL="457200" indent="-457200" algn="just">
              <a:buFont typeface="Arial" panose="020B0604020202020204" pitchFamily="34" charset="0"/>
              <a:buChar char="•"/>
            </a:pPr>
            <a:r>
              <a:rPr lang="en-US" sz="2400" dirty="0"/>
              <a:t>It also provides for full-duplex, half-duplex, or simplex operation, and establishes procedures for checkpointing, suspending, restarting, and terminating a session between two related streams of data.</a:t>
            </a:r>
          </a:p>
        </p:txBody>
      </p:sp>
      <p:sp>
        <p:nvSpPr>
          <p:cNvPr id="5" name="Rectangle 4">
            <a:extLst>
              <a:ext uri="{FF2B5EF4-FFF2-40B4-BE49-F238E27FC236}">
                <a16:creationId xmlns:a16="http://schemas.microsoft.com/office/drawing/2014/main" id="{62F406F7-ADDE-41EE-B638-53FD11AF93E7}"/>
              </a:ext>
            </a:extLst>
          </p:cNvPr>
          <p:cNvSpPr/>
          <p:nvPr/>
        </p:nvSpPr>
        <p:spPr>
          <a:xfrm>
            <a:off x="649224" y="3221764"/>
            <a:ext cx="3136563" cy="27106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807030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F3D18-1CF8-3DA6-8E6B-90724BB84A5C}"/>
              </a:ext>
            </a:extLst>
          </p:cNvPr>
          <p:cNvSpPr>
            <a:spLocks noGrp="1"/>
          </p:cNvSpPr>
          <p:nvPr>
            <p:ph type="ctrTitle"/>
          </p:nvPr>
        </p:nvSpPr>
        <p:spPr>
          <a:xfrm>
            <a:off x="819912" y="2767278"/>
            <a:ext cx="10552176" cy="1323444"/>
          </a:xfrm>
        </p:spPr>
        <p:txBody>
          <a:bodyPr/>
          <a:lstStyle/>
          <a:p>
            <a:pPr algn="ctr"/>
            <a:r>
              <a:rPr lang="en-US" dirty="0"/>
              <a:t>Lower Layers</a:t>
            </a:r>
            <a:endParaRPr lang="en-IN" dirty="0"/>
          </a:p>
        </p:txBody>
      </p:sp>
    </p:spTree>
    <p:extLst>
      <p:ext uri="{BB962C8B-B14F-4D97-AF65-F5344CB8AC3E}">
        <p14:creationId xmlns:p14="http://schemas.microsoft.com/office/powerpoint/2010/main" val="38459071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4</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Transport Layer ]</a:t>
            </a:r>
            <a:endParaRPr lang="en-IN" sz="6000" b="1" dirty="0">
              <a:solidFill>
                <a:schemeClr val="bg1"/>
              </a:solidFill>
            </a:endParaRPr>
          </a:p>
        </p:txBody>
      </p:sp>
    </p:spTree>
    <p:extLst>
      <p:ext uri="{BB962C8B-B14F-4D97-AF65-F5344CB8AC3E}">
        <p14:creationId xmlns:p14="http://schemas.microsoft.com/office/powerpoint/2010/main" val="26510148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4</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2003239199"/>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transport layer does not actually send data, but it is responsible for the reliable transfer of data, by ensuring that data arrives at its destination error-free and in order.</a:t>
            </a:r>
          </a:p>
          <a:p>
            <a:pPr marL="457200" indent="-457200" algn="just">
              <a:buFont typeface="Arial" panose="020B0604020202020204" pitchFamily="34" charset="0"/>
              <a:buChar char="•"/>
            </a:pPr>
            <a:r>
              <a:rPr lang="en-US" sz="2400" dirty="0"/>
              <a:t>This may require breaking large data units or long data streams into smaller chunks called </a:t>
            </a:r>
            <a:r>
              <a:rPr lang="en-US" sz="2400" dirty="0">
                <a:solidFill>
                  <a:schemeClr val="accent1"/>
                </a:solidFill>
              </a:rPr>
              <a:t>segments</a:t>
            </a:r>
            <a:r>
              <a:rPr lang="en-US" sz="2400" dirty="0"/>
              <a:t>.</a:t>
            </a:r>
          </a:p>
          <a:p>
            <a:pPr marL="457200" indent="-457200" algn="just">
              <a:buFont typeface="Arial" panose="020B0604020202020204" pitchFamily="34" charset="0"/>
              <a:buChar char="•"/>
            </a:pPr>
            <a:r>
              <a:rPr lang="en-US" sz="2400" dirty="0"/>
              <a:t>Layer 4 communication falls under two categories Connection-oriented and Connectionless.</a:t>
            </a:r>
          </a:p>
          <a:p>
            <a:pPr marL="457200" indent="-457200" algn="just">
              <a:buFont typeface="Arial" panose="020B0604020202020204" pitchFamily="34" charset="0"/>
              <a:buChar char="•"/>
            </a:pPr>
            <a:r>
              <a:rPr lang="en-US" sz="2400" dirty="0"/>
              <a:t>Layer 4 Protocols:</a:t>
            </a:r>
          </a:p>
          <a:p>
            <a:pPr marL="914400" lvl="1" indent="-457200" algn="just">
              <a:buFont typeface="Wingdings" panose="05000000000000000000" pitchFamily="2" charset="2"/>
              <a:buChar char="q"/>
            </a:pPr>
            <a:r>
              <a:rPr lang="en-US" sz="2000" dirty="0"/>
              <a:t>Transmission Control Protocol (TCP)</a:t>
            </a:r>
          </a:p>
          <a:p>
            <a:pPr marL="914400" lvl="1" indent="-457200" algn="just">
              <a:buFont typeface="Wingdings" panose="05000000000000000000" pitchFamily="2" charset="2"/>
              <a:buChar char="q"/>
            </a:pPr>
            <a:r>
              <a:rPr lang="en-US" sz="2000" dirty="0"/>
              <a:t>User Datagram Protocol (UDP)</a:t>
            </a:r>
          </a:p>
        </p:txBody>
      </p:sp>
      <p:sp>
        <p:nvSpPr>
          <p:cNvPr id="5" name="Rectangle 4">
            <a:extLst>
              <a:ext uri="{FF2B5EF4-FFF2-40B4-BE49-F238E27FC236}">
                <a16:creationId xmlns:a16="http://schemas.microsoft.com/office/drawing/2014/main" id="{BC4EF25E-9B69-2743-01A9-31C501797B72}"/>
              </a:ext>
            </a:extLst>
          </p:cNvPr>
          <p:cNvSpPr/>
          <p:nvPr/>
        </p:nvSpPr>
        <p:spPr>
          <a:xfrm>
            <a:off x="649224" y="3896882"/>
            <a:ext cx="3136563" cy="20354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7037124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3</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Network Layer ]</a:t>
            </a:r>
            <a:endParaRPr lang="en-IN" sz="6000" b="1" dirty="0">
              <a:solidFill>
                <a:schemeClr val="bg1"/>
              </a:solidFill>
            </a:endParaRPr>
          </a:p>
        </p:txBody>
      </p:sp>
    </p:spTree>
    <p:extLst>
      <p:ext uri="{BB962C8B-B14F-4D97-AF65-F5344CB8AC3E}">
        <p14:creationId xmlns:p14="http://schemas.microsoft.com/office/powerpoint/2010/main" val="29164167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3</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264968066"/>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network layer provides connectivity and path selection between two host systems that may be located on geographically separated networks.</a:t>
            </a:r>
          </a:p>
          <a:p>
            <a:pPr marL="457200" indent="-457200" algn="just">
              <a:buFont typeface="Arial" panose="020B0604020202020204" pitchFamily="34" charset="0"/>
              <a:buChar char="•"/>
            </a:pPr>
            <a:r>
              <a:rPr lang="en-US" sz="2400" dirty="0"/>
              <a:t>It manages the connectivity of hosts by providing logical addressing.</a:t>
            </a:r>
          </a:p>
          <a:p>
            <a:pPr marL="457200" indent="-457200" algn="just">
              <a:buFont typeface="Arial" panose="020B0604020202020204" pitchFamily="34" charset="0"/>
              <a:buChar char="•"/>
            </a:pPr>
            <a:r>
              <a:rPr lang="en-US" sz="2400" dirty="0"/>
              <a:t>It breaks up segments from the transport layer into smaller units, called </a:t>
            </a:r>
            <a:r>
              <a:rPr lang="en-US" sz="2400" dirty="0">
                <a:solidFill>
                  <a:schemeClr val="accent1"/>
                </a:solidFill>
              </a:rPr>
              <a:t>packets</a:t>
            </a:r>
            <a:r>
              <a:rPr lang="en-US" sz="2400" dirty="0"/>
              <a:t>, on the sender’s device, and reassembling these packets on the receiving device.</a:t>
            </a:r>
          </a:p>
          <a:p>
            <a:pPr marL="457200" indent="-457200" algn="just">
              <a:buFont typeface="Arial" panose="020B0604020202020204" pitchFamily="34" charset="0"/>
              <a:buChar char="•"/>
            </a:pPr>
            <a:r>
              <a:rPr lang="en-US" sz="2400" dirty="0"/>
              <a:t>The most significant protocol at layer 3 is the Internet Protocol, or IP.</a:t>
            </a:r>
            <a:endParaRPr lang="en-US" sz="2000" dirty="0"/>
          </a:p>
        </p:txBody>
      </p:sp>
      <p:sp>
        <p:nvSpPr>
          <p:cNvPr id="3" name="Rectangle 2">
            <a:extLst>
              <a:ext uri="{FF2B5EF4-FFF2-40B4-BE49-F238E27FC236}">
                <a16:creationId xmlns:a16="http://schemas.microsoft.com/office/drawing/2014/main" id="{7B59E0DA-4DB9-FA49-C9A9-08E7556D2EB3}"/>
              </a:ext>
            </a:extLst>
          </p:cNvPr>
          <p:cNvSpPr/>
          <p:nvPr/>
        </p:nvSpPr>
        <p:spPr>
          <a:xfrm>
            <a:off x="649224" y="4580546"/>
            <a:ext cx="3136563" cy="13518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128563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Agenda</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kumimoji="0" lang="en-US" sz="6000" b="1" i="0" u="none" strike="noStrike" kern="1200" cap="none" spc="-20" normalizeH="0" baseline="0" noProof="0" dirty="0">
                <a:ln>
                  <a:noFill/>
                </a:ln>
                <a:solidFill>
                  <a:prstClr val="white"/>
                </a:solidFill>
                <a:effectLst/>
                <a:uLnTx/>
                <a:uFillTx/>
                <a:latin typeface="Avenir Next LT Pro"/>
                <a:ea typeface="+mn-ea"/>
                <a:cs typeface="+mn-cs"/>
              </a:rPr>
              <a:t>[ Topics Covered ]</a:t>
            </a:r>
            <a:endParaRPr kumimoji="0" lang="en-IN" sz="6000" b="1" i="0" u="none" strike="noStrike" kern="1200" cap="none" spc="-20" normalizeH="0" baseline="0" noProof="0" dirty="0">
              <a:ln>
                <a:noFill/>
              </a:ln>
              <a:solidFill>
                <a:prstClr val="white"/>
              </a:solidFill>
              <a:effectLst/>
              <a:uLnTx/>
              <a:uFillTx/>
              <a:latin typeface="Avenir Next LT Pro"/>
              <a:ea typeface="+mn-ea"/>
              <a:cs typeface="+mn-cs"/>
            </a:endParaRPr>
          </a:p>
          <a:p>
            <a:endParaRPr lang="en-IN" dirty="0"/>
          </a:p>
        </p:txBody>
      </p:sp>
    </p:spTree>
    <p:extLst>
      <p:ext uri="{BB962C8B-B14F-4D97-AF65-F5344CB8AC3E}">
        <p14:creationId xmlns:p14="http://schemas.microsoft.com/office/powerpoint/2010/main" val="4070970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2</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Data-Link Layer ]</a:t>
            </a:r>
            <a:endParaRPr lang="en-IN" sz="6000" b="1" dirty="0">
              <a:solidFill>
                <a:schemeClr val="bg1"/>
              </a:solidFill>
            </a:endParaRPr>
          </a:p>
        </p:txBody>
      </p:sp>
    </p:spTree>
    <p:extLst>
      <p:ext uri="{BB962C8B-B14F-4D97-AF65-F5344CB8AC3E}">
        <p14:creationId xmlns:p14="http://schemas.microsoft.com/office/powerpoint/2010/main" val="18300306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2</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2543630965"/>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While network layer is concerned with transporting data between networks, the data-link layer is responsible for transporting data within a network.</a:t>
            </a:r>
          </a:p>
          <a:p>
            <a:pPr marL="457200" indent="-457200" algn="just">
              <a:buFont typeface="Arial" panose="020B0604020202020204" pitchFamily="34" charset="0"/>
              <a:buChar char="•"/>
            </a:pPr>
            <a:r>
              <a:rPr lang="en-US" sz="2400" dirty="0"/>
              <a:t>It breaks up packets into </a:t>
            </a:r>
            <a:r>
              <a:rPr lang="en-US" sz="2400" dirty="0">
                <a:solidFill>
                  <a:schemeClr val="accent1"/>
                </a:solidFill>
              </a:rPr>
              <a:t>frames</a:t>
            </a:r>
            <a:r>
              <a:rPr lang="en-US" sz="2400" dirty="0"/>
              <a:t> and sends them from source to destination.</a:t>
            </a:r>
          </a:p>
          <a:p>
            <a:pPr marL="457200" indent="-457200" algn="just">
              <a:buFont typeface="Arial" panose="020B0604020202020204" pitchFamily="34" charset="0"/>
              <a:buChar char="•"/>
            </a:pPr>
            <a:r>
              <a:rPr lang="en-US" sz="2400" dirty="0"/>
              <a:t>This layer is composed of two parts:</a:t>
            </a:r>
          </a:p>
          <a:p>
            <a:pPr marL="914400" lvl="1" indent="-457200" algn="just">
              <a:buFont typeface="Wingdings" panose="05000000000000000000" pitchFamily="2" charset="2"/>
              <a:buChar char="q"/>
            </a:pPr>
            <a:r>
              <a:rPr lang="en-US" sz="2000" dirty="0"/>
              <a:t>Logical Link Control (LLC), which identifies network protocols, performs error checking and synchronizes frames.</a:t>
            </a:r>
          </a:p>
          <a:p>
            <a:pPr marL="914400" lvl="1" indent="-457200" algn="just">
              <a:buFont typeface="Wingdings" panose="05000000000000000000" pitchFamily="2" charset="2"/>
              <a:buChar char="q"/>
            </a:pPr>
            <a:r>
              <a:rPr lang="en-US" sz="2000" dirty="0"/>
              <a:t>Media Access Control (MAC) which uses MAC addresses to connect devices, transmit and receive data.</a:t>
            </a:r>
          </a:p>
        </p:txBody>
      </p:sp>
      <p:sp>
        <p:nvSpPr>
          <p:cNvPr id="3" name="Rectangle 2">
            <a:extLst>
              <a:ext uri="{FF2B5EF4-FFF2-40B4-BE49-F238E27FC236}">
                <a16:creationId xmlns:a16="http://schemas.microsoft.com/office/drawing/2014/main" id="{513AAFE1-FB1A-F4E3-944B-379043FDCD00}"/>
              </a:ext>
            </a:extLst>
          </p:cNvPr>
          <p:cNvSpPr/>
          <p:nvPr/>
        </p:nvSpPr>
        <p:spPr>
          <a:xfrm>
            <a:off x="649224" y="5238572"/>
            <a:ext cx="3136563" cy="69379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4645035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1</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Physical Layer ]</a:t>
            </a:r>
            <a:endParaRPr lang="en-IN" sz="6000" b="1" dirty="0">
              <a:solidFill>
                <a:schemeClr val="bg1"/>
              </a:solidFill>
            </a:endParaRPr>
          </a:p>
        </p:txBody>
      </p:sp>
    </p:spTree>
    <p:extLst>
      <p:ext uri="{BB962C8B-B14F-4D97-AF65-F5344CB8AC3E}">
        <p14:creationId xmlns:p14="http://schemas.microsoft.com/office/powerpoint/2010/main" val="755891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1</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2967183357"/>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Physical layer defines physical characteristics of the medium used to transfer data between devices.</a:t>
            </a:r>
          </a:p>
          <a:p>
            <a:pPr marL="457200" indent="-457200" algn="just">
              <a:buFont typeface="Arial" panose="020B0604020202020204" pitchFamily="34" charset="0"/>
              <a:buChar char="•"/>
            </a:pPr>
            <a:r>
              <a:rPr lang="en-US" sz="2400" dirty="0"/>
              <a:t>For example, voltage levels, maximum transmission distances, physical connectors, cable specifications, etc.</a:t>
            </a:r>
          </a:p>
          <a:p>
            <a:pPr marL="457200" indent="-457200" algn="just">
              <a:buFont typeface="Arial" panose="020B0604020202020204" pitchFamily="34" charset="0"/>
              <a:buChar char="•"/>
            </a:pPr>
            <a:r>
              <a:rPr lang="en-US" sz="2400" dirty="0"/>
              <a:t>Digital </a:t>
            </a:r>
            <a:r>
              <a:rPr lang="en-US" sz="2400" dirty="0">
                <a:solidFill>
                  <a:schemeClr val="accent1"/>
                </a:solidFill>
              </a:rPr>
              <a:t>bits</a:t>
            </a:r>
            <a:r>
              <a:rPr lang="en-US" sz="2400" dirty="0"/>
              <a:t> are converted into electrical (for wired connections) or radio (for wireless connections) signals.</a:t>
            </a:r>
          </a:p>
          <a:p>
            <a:pPr marL="457200" indent="-457200" algn="just">
              <a:buFont typeface="Arial" panose="020B0604020202020204" pitchFamily="34" charset="0"/>
              <a:buChar char="•"/>
            </a:pPr>
            <a:r>
              <a:rPr lang="en-US" sz="2400" dirty="0"/>
              <a:t>Layer 1 is closely related to the data-link layer, as many technologies (such as Ethernet or 802.11) contain both data-link and physical functions.</a:t>
            </a:r>
          </a:p>
        </p:txBody>
      </p:sp>
    </p:spTree>
    <p:extLst>
      <p:ext uri="{BB962C8B-B14F-4D97-AF65-F5344CB8AC3E}">
        <p14:creationId xmlns:p14="http://schemas.microsoft.com/office/powerpoint/2010/main" val="1249847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Encapsulation &amp; </a:t>
            </a:r>
            <a:br>
              <a:rPr lang="en-IN" dirty="0">
                <a:solidFill>
                  <a:schemeClr val="bg1"/>
                </a:solidFill>
              </a:rPr>
            </a:br>
            <a:r>
              <a:rPr lang="en-IN" dirty="0">
                <a:solidFill>
                  <a:schemeClr val="bg1"/>
                </a:solidFill>
              </a:rPr>
              <a:t>Layered Communication</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PDU’s ]</a:t>
            </a:r>
            <a:endParaRPr lang="en-IN" sz="6000" b="1" dirty="0">
              <a:solidFill>
                <a:schemeClr val="bg1"/>
              </a:solidFill>
            </a:endParaRPr>
          </a:p>
        </p:txBody>
      </p:sp>
    </p:spTree>
    <p:extLst>
      <p:ext uri="{BB962C8B-B14F-4D97-AF65-F5344CB8AC3E}">
        <p14:creationId xmlns:p14="http://schemas.microsoft.com/office/powerpoint/2010/main" val="41672350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B1D84E9-71B9-C4D4-15B4-2B65C36901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0676" y="2011710"/>
            <a:ext cx="10310647" cy="2197917"/>
          </a:xfrm>
          <a:prstGeom prst="rect">
            <a:avLst/>
          </a:prstGeom>
        </p:spPr>
      </p:pic>
      <p:sp>
        <p:nvSpPr>
          <p:cNvPr id="9" name="Title 8">
            <a:extLst>
              <a:ext uri="{FF2B5EF4-FFF2-40B4-BE49-F238E27FC236}">
                <a16:creationId xmlns:a16="http://schemas.microsoft.com/office/drawing/2014/main" id="{AC2C3B8C-23E2-FD84-D3FD-6142E85D4BA7}"/>
              </a:ext>
            </a:extLst>
          </p:cNvPr>
          <p:cNvSpPr>
            <a:spLocks noGrp="1"/>
          </p:cNvSpPr>
          <p:nvPr>
            <p:ph type="title"/>
          </p:nvPr>
        </p:nvSpPr>
        <p:spPr/>
        <p:txBody>
          <a:bodyPr/>
          <a:lstStyle/>
          <a:p>
            <a:r>
              <a:rPr lang="en-IN" dirty="0"/>
              <a:t>Encapsulation – Real World Scenario</a:t>
            </a:r>
          </a:p>
        </p:txBody>
      </p:sp>
      <p:pic>
        <p:nvPicPr>
          <p:cNvPr id="15" name="Picture 14">
            <a:extLst>
              <a:ext uri="{FF2B5EF4-FFF2-40B4-BE49-F238E27FC236}">
                <a16:creationId xmlns:a16="http://schemas.microsoft.com/office/drawing/2014/main" id="{86549EC6-9E5C-5CE2-B4D2-CF3E529438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799" y="4286458"/>
            <a:ext cx="8534400" cy="2343150"/>
          </a:xfrm>
          <a:prstGeom prst="rect">
            <a:avLst/>
          </a:prstGeom>
        </p:spPr>
      </p:pic>
      <p:sp>
        <p:nvSpPr>
          <p:cNvPr id="16" name="Rectangle 15">
            <a:extLst>
              <a:ext uri="{FF2B5EF4-FFF2-40B4-BE49-F238E27FC236}">
                <a16:creationId xmlns:a16="http://schemas.microsoft.com/office/drawing/2014/main" id="{AA3DB705-AACC-313B-D0F6-BC3DEE92E7D1}"/>
              </a:ext>
            </a:extLst>
          </p:cNvPr>
          <p:cNvSpPr/>
          <p:nvPr/>
        </p:nvSpPr>
        <p:spPr>
          <a:xfrm>
            <a:off x="5144568" y="2221907"/>
            <a:ext cx="1914258" cy="188007"/>
          </a:xfrm>
          <a:prstGeom prst="rect">
            <a:avLst/>
          </a:prstGeom>
          <a:solidFill>
            <a:srgbClr val="FEFCFE"/>
          </a:solidFill>
          <a:ln>
            <a:solidFill>
              <a:srgbClr val="FEFC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Rectangle 17">
            <a:extLst>
              <a:ext uri="{FF2B5EF4-FFF2-40B4-BE49-F238E27FC236}">
                <a16:creationId xmlns:a16="http://schemas.microsoft.com/office/drawing/2014/main" id="{51457AE4-334E-C6C3-1872-BE4DBE9628CC}"/>
              </a:ext>
            </a:extLst>
          </p:cNvPr>
          <p:cNvSpPr/>
          <p:nvPr/>
        </p:nvSpPr>
        <p:spPr>
          <a:xfrm>
            <a:off x="5067656" y="6050422"/>
            <a:ext cx="2204815" cy="188008"/>
          </a:xfrm>
          <a:prstGeom prst="rect">
            <a:avLst/>
          </a:prstGeom>
          <a:solidFill>
            <a:srgbClr val="FEFCFE"/>
          </a:solidFill>
          <a:ln>
            <a:solidFill>
              <a:srgbClr val="FEFC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59863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Conclusion</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Why OSI? ]</a:t>
            </a:r>
            <a:endParaRPr lang="en-IN" sz="6000" b="1" dirty="0">
              <a:solidFill>
                <a:schemeClr val="bg1"/>
              </a:solidFill>
            </a:endParaRPr>
          </a:p>
        </p:txBody>
      </p:sp>
    </p:spTree>
    <p:extLst>
      <p:ext uri="{BB962C8B-B14F-4D97-AF65-F5344CB8AC3E}">
        <p14:creationId xmlns:p14="http://schemas.microsoft.com/office/powerpoint/2010/main" val="32066717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8A189-6883-8549-6F29-E5ED622FE096}"/>
              </a:ext>
            </a:extLst>
          </p:cNvPr>
          <p:cNvSpPr>
            <a:spLocks noGrp="1"/>
          </p:cNvSpPr>
          <p:nvPr>
            <p:ph type="title"/>
          </p:nvPr>
        </p:nvSpPr>
        <p:spPr/>
        <p:txBody>
          <a:bodyPr/>
          <a:lstStyle/>
          <a:p>
            <a:r>
              <a:rPr lang="en-IN" dirty="0"/>
              <a:t>OSI Model Benefits</a:t>
            </a:r>
          </a:p>
        </p:txBody>
      </p:sp>
      <p:sp>
        <p:nvSpPr>
          <p:cNvPr id="3" name="Content Placeholder 2">
            <a:extLst>
              <a:ext uri="{FF2B5EF4-FFF2-40B4-BE49-F238E27FC236}">
                <a16:creationId xmlns:a16="http://schemas.microsoft.com/office/drawing/2014/main" id="{4CB88174-49E9-BD71-5E20-D2E78A1C6DBA}"/>
              </a:ext>
            </a:extLst>
          </p:cNvPr>
          <p:cNvSpPr>
            <a:spLocks noGrp="1"/>
          </p:cNvSpPr>
          <p:nvPr>
            <p:ph idx="1"/>
          </p:nvPr>
        </p:nvSpPr>
        <p:spPr/>
        <p:txBody>
          <a:bodyPr/>
          <a:lstStyle/>
          <a:p>
            <a:r>
              <a:rPr lang="en-US" dirty="0"/>
              <a:t>Engineers do not need to design a technology to work end to end from top to bottom of the model. They can just focus on their layer of expertise, and make sure they comply with the standards for the layers above and below.</a:t>
            </a:r>
          </a:p>
          <a:p>
            <a:r>
              <a:rPr lang="en-US" dirty="0"/>
              <a:t>This leads to open standards and multi-vendor interoperability.</a:t>
            </a:r>
          </a:p>
          <a:p>
            <a:r>
              <a:rPr lang="en-US" dirty="0"/>
              <a:t>Troubleshooting is easier because you can analyze a problem in a logical fashion layer by layer.</a:t>
            </a:r>
            <a:endParaRPr lang="en-IN" dirty="0"/>
          </a:p>
        </p:txBody>
      </p:sp>
    </p:spTree>
    <p:extLst>
      <p:ext uri="{BB962C8B-B14F-4D97-AF65-F5344CB8AC3E}">
        <p14:creationId xmlns:p14="http://schemas.microsoft.com/office/powerpoint/2010/main" val="41482732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4C0ED-E5B2-50A7-67B6-32DF85615475}"/>
              </a:ext>
            </a:extLst>
          </p:cNvPr>
          <p:cNvSpPr>
            <a:spLocks noGrp="1"/>
          </p:cNvSpPr>
          <p:nvPr>
            <p:ph type="title"/>
          </p:nvPr>
        </p:nvSpPr>
        <p:spPr/>
        <p:txBody>
          <a:bodyPr/>
          <a:lstStyle/>
          <a:p>
            <a:r>
              <a:rPr lang="en-IN" dirty="0"/>
              <a:t>Summary</a:t>
            </a:r>
          </a:p>
        </p:txBody>
      </p:sp>
      <p:pic>
        <p:nvPicPr>
          <p:cNvPr id="5" name="Content Placeholder 4">
            <a:extLst>
              <a:ext uri="{FF2B5EF4-FFF2-40B4-BE49-F238E27FC236}">
                <a16:creationId xmlns:a16="http://schemas.microsoft.com/office/drawing/2014/main" id="{2FCB9C5A-780D-99DF-B078-8A153E8341E0}"/>
              </a:ext>
            </a:extLst>
          </p:cNvPr>
          <p:cNvPicPr>
            <a:picLocks noGrp="1" noChangeAspect="1"/>
          </p:cNvPicPr>
          <p:nvPr>
            <p:ph idx="1"/>
          </p:nvPr>
        </p:nvPicPr>
        <p:blipFill>
          <a:blip r:embed="rId2"/>
          <a:stretch>
            <a:fillRect/>
          </a:stretch>
        </p:blipFill>
        <p:spPr>
          <a:xfrm>
            <a:off x="819944" y="2448274"/>
            <a:ext cx="10552112" cy="1961451"/>
          </a:xfrm>
          <a:ln w="38100">
            <a:solidFill>
              <a:schemeClr val="accent1"/>
            </a:solidFill>
            <a:prstDash val="dash"/>
          </a:ln>
        </p:spPr>
      </p:pic>
    </p:spTree>
    <p:extLst>
      <p:ext uri="{BB962C8B-B14F-4D97-AF65-F5344CB8AC3E}">
        <p14:creationId xmlns:p14="http://schemas.microsoft.com/office/powerpoint/2010/main" val="11445109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C1D247D-1C3F-41B1-9C7B-EE16D6CA4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69DB773-8FE4-49F2-B311-69E93600B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6EE8B2-882D-4635-9C44-E57247A10EC6}"/>
              </a:ext>
            </a:extLst>
          </p:cNvPr>
          <p:cNvSpPr>
            <a:spLocks noGrp="1"/>
          </p:cNvSpPr>
          <p:nvPr>
            <p:ph type="ctrTitle"/>
          </p:nvPr>
        </p:nvSpPr>
        <p:spPr>
          <a:xfrm>
            <a:off x="649045" y="2286000"/>
            <a:ext cx="10552355" cy="3641463"/>
          </a:xfrm>
        </p:spPr>
        <p:txBody>
          <a:bodyPr anchor="b">
            <a:normAutofit/>
          </a:bodyPr>
          <a:lstStyle/>
          <a:p>
            <a:r>
              <a:rPr lang="en-IN" dirty="0"/>
              <a:t>THE END</a:t>
            </a:r>
            <a:endParaRPr lang="en-IN"/>
          </a:p>
        </p:txBody>
      </p:sp>
    </p:spTree>
    <p:extLst>
      <p:ext uri="{BB962C8B-B14F-4D97-AF65-F5344CB8AC3E}">
        <p14:creationId xmlns:p14="http://schemas.microsoft.com/office/powerpoint/2010/main" val="115792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2"/>
                                        </p:tgtEl>
                                        <p:attrNameLst>
                                          <p:attrName>ppt_x</p:attrName>
                                        </p:attrNameLst>
                                      </p:cBhvr>
                                      <p:tavLst>
                                        <p:tav tm="0">
                                          <p:val>
                                            <p:strVal val="ppt_x"/>
                                          </p:val>
                                        </p:tav>
                                        <p:tav tm="100000">
                                          <p:val>
                                            <p:strVal val="ppt_x"/>
                                          </p:val>
                                        </p:tav>
                                      </p:tavLst>
                                    </p:anim>
                                    <p:anim calcmode="lin" valueType="num">
                                      <p:cBhvr additive="base">
                                        <p:cTn id="7" dur="500"/>
                                        <p:tgtEl>
                                          <p:spTgt spid="2"/>
                                        </p:tgtEl>
                                        <p:attrNameLst>
                                          <p:attrName>ppt_y</p:attrName>
                                        </p:attrNameLst>
                                      </p:cBhvr>
                                      <p:tavLst>
                                        <p:tav tm="0">
                                          <p:val>
                                            <p:strVal val="ppt_y"/>
                                          </p:val>
                                        </p:tav>
                                        <p:tav tm="100000">
                                          <p:val>
                                            <p:strVal val="1+ppt_h/2"/>
                                          </p:val>
                                        </p:tav>
                                      </p:tavLst>
                                    </p:anim>
                                    <p:set>
                                      <p:cBhvr>
                                        <p:cTn id="8"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267E6-6FFF-5F18-010A-C423F0CF02C9}"/>
              </a:ext>
            </a:extLst>
          </p:cNvPr>
          <p:cNvSpPr>
            <a:spLocks noGrp="1"/>
          </p:cNvSpPr>
          <p:nvPr>
            <p:ph type="title"/>
          </p:nvPr>
        </p:nvSpPr>
        <p:spPr/>
        <p:txBody>
          <a:bodyPr/>
          <a:lstStyle/>
          <a:p>
            <a:r>
              <a:rPr lang="en-IN" dirty="0"/>
              <a:t>Agenda</a:t>
            </a:r>
          </a:p>
        </p:txBody>
      </p:sp>
      <p:sp>
        <p:nvSpPr>
          <p:cNvPr id="3" name="Content Placeholder 2">
            <a:extLst>
              <a:ext uri="{FF2B5EF4-FFF2-40B4-BE49-F238E27FC236}">
                <a16:creationId xmlns:a16="http://schemas.microsoft.com/office/drawing/2014/main" id="{A3658F69-2F77-78AB-27DD-6EDCD9900A65}"/>
              </a:ext>
            </a:extLst>
          </p:cNvPr>
          <p:cNvSpPr>
            <a:spLocks noGrp="1"/>
          </p:cNvSpPr>
          <p:nvPr>
            <p:ph idx="1"/>
          </p:nvPr>
        </p:nvSpPr>
        <p:spPr/>
        <p:txBody>
          <a:bodyPr/>
          <a:lstStyle/>
          <a:p>
            <a:r>
              <a:rPr lang="en-US" dirty="0"/>
              <a:t>Introduction</a:t>
            </a:r>
          </a:p>
          <a:p>
            <a:r>
              <a:rPr lang="en-IN" dirty="0"/>
              <a:t>Upper Layers</a:t>
            </a:r>
          </a:p>
          <a:p>
            <a:r>
              <a:rPr lang="en-IN" dirty="0"/>
              <a:t>Lower Layers</a:t>
            </a:r>
          </a:p>
          <a:p>
            <a:r>
              <a:rPr lang="en-IN" dirty="0"/>
              <a:t>Encapsulation and Layered Communication</a:t>
            </a:r>
          </a:p>
          <a:p>
            <a:r>
              <a:rPr lang="en-IN" dirty="0"/>
              <a:t>Conclusion</a:t>
            </a:r>
          </a:p>
          <a:p>
            <a:endParaRPr lang="en-IN" dirty="0"/>
          </a:p>
        </p:txBody>
      </p:sp>
    </p:spTree>
    <p:extLst>
      <p:ext uri="{BB962C8B-B14F-4D97-AF65-F5344CB8AC3E}">
        <p14:creationId xmlns:p14="http://schemas.microsoft.com/office/powerpoint/2010/main" val="2942754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Introduction</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kumimoji="0" lang="en-US" sz="6000" b="1" i="0" u="none" strike="noStrike" kern="1200" cap="none" spc="-20" normalizeH="0" baseline="0" noProof="0" dirty="0">
                <a:ln>
                  <a:noFill/>
                </a:ln>
                <a:solidFill>
                  <a:prstClr val="white"/>
                </a:solidFill>
                <a:effectLst/>
                <a:uLnTx/>
                <a:uFillTx/>
                <a:latin typeface="Avenir Next LT Pro"/>
                <a:ea typeface="+mn-ea"/>
                <a:cs typeface="+mn-cs"/>
              </a:rPr>
              <a:t>[ What is OSI? ]</a:t>
            </a:r>
            <a:endParaRPr kumimoji="0" lang="en-IN" sz="6000" b="1" i="0" u="none" strike="noStrike" kern="1200" cap="none" spc="-20" normalizeH="0" baseline="0" noProof="0" dirty="0">
              <a:ln>
                <a:noFill/>
              </a:ln>
              <a:solidFill>
                <a:prstClr val="white"/>
              </a:solidFill>
              <a:effectLst/>
              <a:uLnTx/>
              <a:uFillTx/>
              <a:latin typeface="Avenir Next LT Pro"/>
              <a:ea typeface="+mn-ea"/>
              <a:cs typeface="+mn-cs"/>
            </a:endParaRPr>
          </a:p>
          <a:p>
            <a:endParaRPr lang="en-IN" dirty="0">
              <a:solidFill>
                <a:schemeClr val="bg1"/>
              </a:solidFill>
            </a:endParaRPr>
          </a:p>
        </p:txBody>
      </p:sp>
    </p:spTree>
    <p:extLst>
      <p:ext uri="{BB962C8B-B14F-4D97-AF65-F5344CB8AC3E}">
        <p14:creationId xmlns:p14="http://schemas.microsoft.com/office/powerpoint/2010/main" val="30934558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A7C8-69F8-76F0-81CC-90D6FAA020D6}"/>
              </a:ext>
            </a:extLst>
          </p:cNvPr>
          <p:cNvSpPr>
            <a:spLocks noGrp="1"/>
          </p:cNvSpPr>
          <p:nvPr>
            <p:ph type="title"/>
          </p:nvPr>
        </p:nvSpPr>
        <p:spPr/>
        <p:txBody>
          <a:bodyPr/>
          <a:lstStyle/>
          <a:p>
            <a:r>
              <a:rPr lang="en-IN" dirty="0"/>
              <a:t>What is a Network Model?</a:t>
            </a:r>
          </a:p>
        </p:txBody>
      </p:sp>
      <p:sp>
        <p:nvSpPr>
          <p:cNvPr id="3" name="Content Placeholder 2">
            <a:extLst>
              <a:ext uri="{FF2B5EF4-FFF2-40B4-BE49-F238E27FC236}">
                <a16:creationId xmlns:a16="http://schemas.microsoft.com/office/drawing/2014/main" id="{38963407-BF40-FFC6-6DC1-2F33CBEA4289}"/>
              </a:ext>
            </a:extLst>
          </p:cNvPr>
          <p:cNvSpPr>
            <a:spLocks noGrp="1"/>
          </p:cNvSpPr>
          <p:nvPr>
            <p:ph idx="1"/>
          </p:nvPr>
        </p:nvSpPr>
        <p:spPr/>
        <p:txBody>
          <a:bodyPr/>
          <a:lstStyle/>
          <a:p>
            <a:pPr algn="just"/>
            <a:r>
              <a:rPr lang="en-US" dirty="0"/>
              <a:t>Networking models categorize and provide a structure for networking protocols and standards.</a:t>
            </a:r>
          </a:p>
          <a:p>
            <a:pPr algn="just"/>
            <a:r>
              <a:rPr lang="en-US" dirty="0"/>
              <a:t>It is a general-purpose framework that characterizes and standardizes how computers communicate with one another over a network.</a:t>
            </a:r>
          </a:p>
        </p:txBody>
      </p:sp>
      <p:pic>
        <p:nvPicPr>
          <p:cNvPr id="7" name="Picture 6">
            <a:extLst>
              <a:ext uri="{FF2B5EF4-FFF2-40B4-BE49-F238E27FC236}">
                <a16:creationId xmlns:a16="http://schemas.microsoft.com/office/drawing/2014/main" id="{1BAF3FC8-A423-662B-F04E-B07C27C75ADD}"/>
              </a:ext>
            </a:extLst>
          </p:cNvPr>
          <p:cNvPicPr>
            <a:picLocks noChangeAspect="1"/>
          </p:cNvPicPr>
          <p:nvPr/>
        </p:nvPicPr>
        <p:blipFill rotWithShape="1">
          <a:blip r:embed="rId2"/>
          <a:srcRect l="702" t="1689" r="694" b="230"/>
          <a:stretch/>
        </p:blipFill>
        <p:spPr>
          <a:xfrm>
            <a:off x="1971942" y="3799586"/>
            <a:ext cx="8248116" cy="2381758"/>
          </a:xfrm>
          <a:prstGeom prst="rect">
            <a:avLst/>
          </a:prstGeom>
        </p:spPr>
      </p:pic>
    </p:spTree>
    <p:extLst>
      <p:ext uri="{BB962C8B-B14F-4D97-AF65-F5344CB8AC3E}">
        <p14:creationId xmlns:p14="http://schemas.microsoft.com/office/powerpoint/2010/main" val="2933286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A7C8-69F8-76F0-81CC-90D6FAA020D6}"/>
              </a:ext>
            </a:extLst>
          </p:cNvPr>
          <p:cNvSpPr>
            <a:spLocks noGrp="1"/>
          </p:cNvSpPr>
          <p:nvPr>
            <p:ph type="title"/>
          </p:nvPr>
        </p:nvSpPr>
        <p:spPr/>
        <p:txBody>
          <a:bodyPr/>
          <a:lstStyle/>
          <a:p>
            <a:r>
              <a:rPr lang="en-IN" dirty="0"/>
              <a:t>A brief history</a:t>
            </a:r>
          </a:p>
        </p:txBody>
      </p:sp>
      <p:sp>
        <p:nvSpPr>
          <p:cNvPr id="3" name="Content Placeholder 2">
            <a:extLst>
              <a:ext uri="{FF2B5EF4-FFF2-40B4-BE49-F238E27FC236}">
                <a16:creationId xmlns:a16="http://schemas.microsoft.com/office/drawing/2014/main" id="{38963407-BF40-FFC6-6DC1-2F33CBEA4289}"/>
              </a:ext>
            </a:extLst>
          </p:cNvPr>
          <p:cNvSpPr>
            <a:spLocks noGrp="1"/>
          </p:cNvSpPr>
          <p:nvPr>
            <p:ph idx="1"/>
          </p:nvPr>
        </p:nvSpPr>
        <p:spPr/>
        <p:txBody>
          <a:bodyPr/>
          <a:lstStyle/>
          <a:p>
            <a:pPr algn="just"/>
            <a:r>
              <a:rPr lang="en-US" dirty="0"/>
              <a:t>The OSI reference model is a standard of the International Organization for Standardization (ISO) and formalized in 1984.</a:t>
            </a:r>
          </a:p>
          <a:p>
            <a:pPr algn="just"/>
            <a:r>
              <a:rPr lang="en-US" dirty="0"/>
              <a:t>It’s seven-layered approach to data transmission divides the operations into specific related groups of actions at each layer.</a:t>
            </a:r>
          </a:p>
          <a:p>
            <a:pPr algn="just"/>
            <a:r>
              <a:rPr lang="en-US" dirty="0"/>
              <a:t>A layer serves the layer above it and is served by the layer below it.</a:t>
            </a:r>
          </a:p>
          <a:p>
            <a:pPr algn="just"/>
            <a:r>
              <a:rPr lang="en-US" dirty="0"/>
              <a:t>OSI was an industry effort, attempting to get industry participants to agree on common network standards to provide multi-vendor interoperability.</a:t>
            </a:r>
            <a:endParaRPr lang="en-IN" dirty="0"/>
          </a:p>
        </p:txBody>
      </p:sp>
    </p:spTree>
    <p:extLst>
      <p:ext uri="{BB962C8B-B14F-4D97-AF65-F5344CB8AC3E}">
        <p14:creationId xmlns:p14="http://schemas.microsoft.com/office/powerpoint/2010/main" val="1609866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A7C8-69F8-76F0-81CC-90D6FAA020D6}"/>
              </a:ext>
            </a:extLst>
          </p:cNvPr>
          <p:cNvSpPr>
            <a:spLocks noGrp="1"/>
          </p:cNvSpPr>
          <p:nvPr>
            <p:ph type="title"/>
          </p:nvPr>
        </p:nvSpPr>
        <p:spPr/>
        <p:txBody>
          <a:bodyPr/>
          <a:lstStyle/>
          <a:p>
            <a:r>
              <a:rPr lang="en-IN" dirty="0"/>
              <a:t>Mnemonics</a:t>
            </a:r>
          </a:p>
        </p:txBody>
      </p:sp>
      <p:sp>
        <p:nvSpPr>
          <p:cNvPr id="3" name="Content Placeholder 2">
            <a:extLst>
              <a:ext uri="{FF2B5EF4-FFF2-40B4-BE49-F238E27FC236}">
                <a16:creationId xmlns:a16="http://schemas.microsoft.com/office/drawing/2014/main" id="{38963407-BF40-FFC6-6DC1-2F33CBEA4289}"/>
              </a:ext>
            </a:extLst>
          </p:cNvPr>
          <p:cNvSpPr>
            <a:spLocks noGrp="1"/>
          </p:cNvSpPr>
          <p:nvPr>
            <p:ph idx="1"/>
          </p:nvPr>
        </p:nvSpPr>
        <p:spPr/>
        <p:txBody>
          <a:bodyPr/>
          <a:lstStyle/>
          <a:p>
            <a:pPr algn="just"/>
            <a:r>
              <a:rPr lang="en-US" dirty="0"/>
              <a:t>Here are a few mnemonics used to remember the seven layers of OSI:</a:t>
            </a:r>
          </a:p>
          <a:p>
            <a:pPr lvl="1" algn="just">
              <a:lnSpc>
                <a:spcPct val="150000"/>
              </a:lnSpc>
              <a:buFont typeface="Wingdings" panose="05000000000000000000" pitchFamily="2" charset="2"/>
              <a:buChar char="q"/>
            </a:pPr>
            <a:r>
              <a:rPr lang="en-US" dirty="0"/>
              <a:t> </a:t>
            </a:r>
            <a:r>
              <a:rPr lang="en-US" b="1" dirty="0"/>
              <a:t>A</a:t>
            </a:r>
            <a:r>
              <a:rPr lang="en-US" dirty="0"/>
              <a:t>ll </a:t>
            </a:r>
            <a:r>
              <a:rPr lang="en-US" b="1" dirty="0"/>
              <a:t>P</a:t>
            </a:r>
            <a:r>
              <a:rPr lang="en-US" dirty="0"/>
              <a:t>eople </a:t>
            </a:r>
            <a:r>
              <a:rPr lang="en-US" b="1" dirty="0"/>
              <a:t>S</a:t>
            </a:r>
            <a:r>
              <a:rPr lang="en-US" dirty="0"/>
              <a:t>eem </a:t>
            </a:r>
            <a:r>
              <a:rPr lang="en-US" b="1" dirty="0"/>
              <a:t>T</a:t>
            </a:r>
            <a:r>
              <a:rPr lang="en-US" dirty="0"/>
              <a:t>o </a:t>
            </a:r>
            <a:r>
              <a:rPr lang="en-US" b="1" dirty="0"/>
              <a:t>N</a:t>
            </a:r>
            <a:r>
              <a:rPr lang="en-US" dirty="0"/>
              <a:t>eed </a:t>
            </a:r>
            <a:r>
              <a:rPr lang="en-US" b="1" dirty="0"/>
              <a:t>D</a:t>
            </a:r>
            <a:r>
              <a:rPr lang="en-US" dirty="0"/>
              <a:t>ata </a:t>
            </a:r>
            <a:r>
              <a:rPr lang="en-US" b="1" dirty="0"/>
              <a:t>P</a:t>
            </a:r>
            <a:r>
              <a:rPr lang="en-US" dirty="0"/>
              <a:t>rocessing.</a:t>
            </a:r>
          </a:p>
          <a:p>
            <a:pPr lvl="1" algn="just">
              <a:lnSpc>
                <a:spcPct val="150000"/>
              </a:lnSpc>
              <a:buFont typeface="Wingdings" panose="05000000000000000000" pitchFamily="2" charset="2"/>
              <a:buChar char="q"/>
            </a:pPr>
            <a:r>
              <a:rPr lang="en-US" dirty="0"/>
              <a:t> </a:t>
            </a:r>
            <a:r>
              <a:rPr lang="en-US" b="1" dirty="0"/>
              <a:t>P</a:t>
            </a:r>
            <a:r>
              <a:rPr lang="en-US" dirty="0"/>
              <a:t>lease </a:t>
            </a:r>
            <a:r>
              <a:rPr lang="en-US" b="1" dirty="0"/>
              <a:t>D</a:t>
            </a:r>
            <a:r>
              <a:rPr lang="en-US" dirty="0"/>
              <a:t>o </a:t>
            </a:r>
            <a:r>
              <a:rPr lang="en-US" b="1" dirty="0"/>
              <a:t>N</a:t>
            </a:r>
            <a:r>
              <a:rPr lang="en-US" dirty="0"/>
              <a:t>ot </a:t>
            </a:r>
            <a:r>
              <a:rPr lang="en-US" b="1" dirty="0"/>
              <a:t>T</a:t>
            </a:r>
            <a:r>
              <a:rPr lang="en-US" dirty="0"/>
              <a:t>each </a:t>
            </a:r>
            <a:r>
              <a:rPr lang="en-US" b="1" dirty="0"/>
              <a:t>S</a:t>
            </a:r>
            <a:r>
              <a:rPr lang="en-US" dirty="0"/>
              <a:t>tudents </a:t>
            </a:r>
            <a:r>
              <a:rPr lang="en-US" b="1" dirty="0"/>
              <a:t>P</a:t>
            </a:r>
            <a:r>
              <a:rPr lang="en-US" dirty="0"/>
              <a:t>ointless </a:t>
            </a:r>
            <a:r>
              <a:rPr lang="en-US" b="1" dirty="0"/>
              <a:t>A</a:t>
            </a:r>
            <a:r>
              <a:rPr lang="en-US" dirty="0"/>
              <a:t>cronyms.</a:t>
            </a:r>
          </a:p>
          <a:p>
            <a:pPr lvl="1" algn="just">
              <a:lnSpc>
                <a:spcPct val="150000"/>
              </a:lnSpc>
              <a:buFont typeface="Wingdings" panose="05000000000000000000" pitchFamily="2" charset="2"/>
              <a:buChar char="q"/>
            </a:pPr>
            <a:r>
              <a:rPr lang="en-US" dirty="0"/>
              <a:t> </a:t>
            </a:r>
            <a:r>
              <a:rPr lang="en-US" b="1" dirty="0"/>
              <a:t>P</a:t>
            </a:r>
            <a:r>
              <a:rPr lang="en-US" dirty="0"/>
              <a:t>lease </a:t>
            </a:r>
            <a:r>
              <a:rPr lang="en-US" b="1" dirty="0"/>
              <a:t>D</a:t>
            </a:r>
            <a:r>
              <a:rPr lang="en-US" dirty="0"/>
              <a:t>o </a:t>
            </a:r>
            <a:r>
              <a:rPr lang="en-US" b="1" dirty="0"/>
              <a:t>N</a:t>
            </a:r>
            <a:r>
              <a:rPr lang="en-US" dirty="0"/>
              <a:t>ot </a:t>
            </a:r>
            <a:r>
              <a:rPr lang="en-US" b="1" dirty="0"/>
              <a:t>T</a:t>
            </a:r>
            <a:r>
              <a:rPr lang="en-US" dirty="0"/>
              <a:t>ouch </a:t>
            </a:r>
            <a:r>
              <a:rPr lang="en-US" b="1" dirty="0"/>
              <a:t>S</a:t>
            </a:r>
            <a:r>
              <a:rPr lang="en-US" dirty="0"/>
              <a:t>uperman’s </a:t>
            </a:r>
            <a:r>
              <a:rPr lang="en-US" b="1" dirty="0"/>
              <a:t>P</a:t>
            </a:r>
            <a:r>
              <a:rPr lang="en-US" dirty="0"/>
              <a:t>rivate </a:t>
            </a:r>
            <a:r>
              <a:rPr lang="en-US" b="1" dirty="0"/>
              <a:t>A</a:t>
            </a:r>
            <a:r>
              <a:rPr lang="en-US" dirty="0"/>
              <a:t>rea.</a:t>
            </a:r>
          </a:p>
          <a:p>
            <a:pPr lvl="1" algn="just">
              <a:lnSpc>
                <a:spcPct val="150000"/>
              </a:lnSpc>
              <a:buFont typeface="Wingdings" panose="05000000000000000000" pitchFamily="2" charset="2"/>
              <a:buChar char="q"/>
            </a:pPr>
            <a:r>
              <a:rPr lang="en-US" dirty="0"/>
              <a:t> </a:t>
            </a:r>
            <a:r>
              <a:rPr lang="en-US" b="1" dirty="0"/>
              <a:t>P</a:t>
            </a:r>
            <a:r>
              <a:rPr lang="en-US" dirty="0"/>
              <a:t>lease </a:t>
            </a:r>
            <a:r>
              <a:rPr lang="en-US" b="1" dirty="0"/>
              <a:t>D</a:t>
            </a:r>
            <a:r>
              <a:rPr lang="en-US" dirty="0"/>
              <a:t>o </a:t>
            </a:r>
            <a:r>
              <a:rPr lang="en-US" b="1" dirty="0"/>
              <a:t>N</a:t>
            </a:r>
            <a:r>
              <a:rPr lang="en-US" dirty="0"/>
              <a:t>ot </a:t>
            </a:r>
            <a:r>
              <a:rPr lang="en-US" b="1" dirty="0"/>
              <a:t>T</a:t>
            </a:r>
            <a:r>
              <a:rPr lang="en-US" dirty="0"/>
              <a:t>hrow </a:t>
            </a:r>
            <a:r>
              <a:rPr lang="en-US" b="1" dirty="0"/>
              <a:t>S</a:t>
            </a:r>
            <a:r>
              <a:rPr lang="en-US" dirty="0"/>
              <a:t>alami </a:t>
            </a:r>
            <a:r>
              <a:rPr lang="en-US" b="1" dirty="0"/>
              <a:t>P</a:t>
            </a:r>
            <a:r>
              <a:rPr lang="en-US" dirty="0"/>
              <a:t>izza </a:t>
            </a:r>
            <a:r>
              <a:rPr lang="en-US" b="1" dirty="0"/>
              <a:t>A</a:t>
            </a:r>
            <a:r>
              <a:rPr lang="en-US" dirty="0"/>
              <a:t>way. </a:t>
            </a:r>
          </a:p>
        </p:txBody>
      </p:sp>
      <p:sp>
        <p:nvSpPr>
          <p:cNvPr id="4" name="Arrow: Left 3">
            <a:extLst>
              <a:ext uri="{FF2B5EF4-FFF2-40B4-BE49-F238E27FC236}">
                <a16:creationId xmlns:a16="http://schemas.microsoft.com/office/drawing/2014/main" id="{84254D0A-9FCA-725E-E49F-2F1FBE7AF995}"/>
              </a:ext>
            </a:extLst>
          </p:cNvPr>
          <p:cNvSpPr/>
          <p:nvPr/>
        </p:nvSpPr>
        <p:spPr>
          <a:xfrm>
            <a:off x="6264067" y="4215540"/>
            <a:ext cx="794759" cy="24992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5CCD2D0-597C-4F6E-40B0-2F4BA5B0EF2C}"/>
              </a:ext>
            </a:extLst>
          </p:cNvPr>
          <p:cNvSpPr txBox="1"/>
          <p:nvPr/>
        </p:nvSpPr>
        <p:spPr>
          <a:xfrm>
            <a:off x="7058826" y="4136534"/>
            <a:ext cx="2653555" cy="400110"/>
          </a:xfrm>
          <a:prstGeom prst="rect">
            <a:avLst/>
          </a:prstGeom>
          <a:noFill/>
        </p:spPr>
        <p:txBody>
          <a:bodyPr wrap="square" rtlCol="0">
            <a:spAutoFit/>
          </a:bodyPr>
          <a:lstStyle/>
          <a:p>
            <a:r>
              <a:rPr lang="en-US" sz="2000" dirty="0"/>
              <a:t>My personal favorite</a:t>
            </a:r>
            <a:endParaRPr lang="en-IN" sz="2000" dirty="0"/>
          </a:p>
        </p:txBody>
      </p:sp>
    </p:spTree>
    <p:extLst>
      <p:ext uri="{BB962C8B-B14F-4D97-AF65-F5344CB8AC3E}">
        <p14:creationId xmlns:p14="http://schemas.microsoft.com/office/powerpoint/2010/main" val="1643253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F3D18-1CF8-3DA6-8E6B-90724BB84A5C}"/>
              </a:ext>
            </a:extLst>
          </p:cNvPr>
          <p:cNvSpPr>
            <a:spLocks noGrp="1"/>
          </p:cNvSpPr>
          <p:nvPr>
            <p:ph type="ctrTitle"/>
          </p:nvPr>
        </p:nvSpPr>
        <p:spPr>
          <a:xfrm>
            <a:off x="819912" y="2767278"/>
            <a:ext cx="10552176" cy="1323444"/>
          </a:xfrm>
        </p:spPr>
        <p:txBody>
          <a:bodyPr/>
          <a:lstStyle/>
          <a:p>
            <a:pPr algn="ctr"/>
            <a:r>
              <a:rPr lang="en-US" dirty="0"/>
              <a:t>Upper Layers</a:t>
            </a:r>
            <a:endParaRPr lang="en-IN" dirty="0"/>
          </a:p>
        </p:txBody>
      </p:sp>
    </p:spTree>
    <p:extLst>
      <p:ext uri="{BB962C8B-B14F-4D97-AF65-F5344CB8AC3E}">
        <p14:creationId xmlns:p14="http://schemas.microsoft.com/office/powerpoint/2010/main" val="3249442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7</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Application Layer ]</a:t>
            </a:r>
            <a:endParaRPr lang="en-IN" sz="6000" b="1" dirty="0">
              <a:solidFill>
                <a:schemeClr val="bg1"/>
              </a:solidFill>
            </a:endParaRPr>
          </a:p>
        </p:txBody>
      </p:sp>
    </p:spTree>
    <p:extLst>
      <p:ext uri="{BB962C8B-B14F-4D97-AF65-F5344CB8AC3E}">
        <p14:creationId xmlns:p14="http://schemas.microsoft.com/office/powerpoint/2010/main" val="33412825"/>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lorBlockVTI" id="{733CB85B-8F47-42FB-9326-9FF507018D27}" vid="{069BD9C2-DF61-4F2B-A577-A59C7FC2FF6B}"/>
    </a:ext>
  </a:extLst>
</a:theme>
</file>

<file path=docProps/app.xml><?xml version="1.0" encoding="utf-8"?>
<Properties xmlns="http://schemas.openxmlformats.org/officeDocument/2006/extended-properties" xmlns:vt="http://schemas.openxmlformats.org/officeDocument/2006/docPropsVTypes">
  <Template>Color block</Template>
  <TotalTime>638</TotalTime>
  <Words>973</Words>
  <Application>Microsoft Office PowerPoint</Application>
  <PresentationFormat>Widescreen</PresentationFormat>
  <Paragraphs>122</Paragraphs>
  <Slides>29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Avenir Next LT Pro</vt:lpstr>
      <vt:lpstr>Wingdings</vt:lpstr>
      <vt:lpstr>ColorBlockVTI</vt:lpstr>
      <vt:lpstr>Open Systems Interconnection (OSI)</vt:lpstr>
      <vt:lpstr>Agenda</vt:lpstr>
      <vt:lpstr>Agenda</vt:lpstr>
      <vt:lpstr>Introduction</vt:lpstr>
      <vt:lpstr>What is a Network Model?</vt:lpstr>
      <vt:lpstr>A brief history</vt:lpstr>
      <vt:lpstr>Mnemonics</vt:lpstr>
      <vt:lpstr>Upper Layers</vt:lpstr>
      <vt:lpstr>Layer 7</vt:lpstr>
      <vt:lpstr>Layer 7</vt:lpstr>
      <vt:lpstr>Layer 6</vt:lpstr>
      <vt:lpstr>Layer 6</vt:lpstr>
      <vt:lpstr>Layer 5</vt:lpstr>
      <vt:lpstr>Layer 5</vt:lpstr>
      <vt:lpstr>Lower Layers</vt:lpstr>
      <vt:lpstr>Layer 4</vt:lpstr>
      <vt:lpstr>Layer 4</vt:lpstr>
      <vt:lpstr>Layer 3</vt:lpstr>
      <vt:lpstr>Layer 3</vt:lpstr>
      <vt:lpstr>Layer 2</vt:lpstr>
      <vt:lpstr>Layer 2</vt:lpstr>
      <vt:lpstr>Layer 1</vt:lpstr>
      <vt:lpstr>Layer 1</vt:lpstr>
      <vt:lpstr>Encapsulation &amp;  Layered Communication</vt:lpstr>
      <vt:lpstr>Encapsulation – Real World Scenario</vt:lpstr>
      <vt:lpstr>Conclusion</vt:lpstr>
      <vt:lpstr>OSI Model Benefits</vt:lpstr>
      <vt:lpstr>Summary</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Systems Interconnection (OSI)</dc:title>
  <dc:creator>THANMAI D L</dc:creator>
  <cp:lastModifiedBy>THANMAI D L</cp:lastModifiedBy>
  <cp:revision>139</cp:revision>
  <dcterms:created xsi:type="dcterms:W3CDTF">2022-10-13T10:44:25Z</dcterms:created>
  <dcterms:modified xsi:type="dcterms:W3CDTF">2022-10-27T11:08:36Z</dcterms:modified>
</cp:coreProperties>
</file>

<file path=docProps/thumbnail.jpeg>
</file>